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53" r:id="rId2"/>
    <p:sldId id="371" r:id="rId3"/>
    <p:sldId id="257" r:id="rId4"/>
    <p:sldId id="377" r:id="rId5"/>
    <p:sldId id="378" r:id="rId6"/>
    <p:sldId id="379" r:id="rId7"/>
    <p:sldId id="38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6"/>
    <p:restoredTop sz="86256"/>
  </p:normalViewPr>
  <p:slideViewPr>
    <p:cSldViewPr snapToGrid="0">
      <p:cViewPr varScale="1">
        <p:scale>
          <a:sx n="87" d="100"/>
          <a:sy n="87" d="100"/>
        </p:scale>
        <p:origin x="10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732DD-464D-5E4E-829C-891FAF461E04}" type="datetimeFigureOut">
              <a:rPr lang="en-US" smtClean="0"/>
              <a:t>1/8/23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7FDA-1F1B-9045-8171-524AF500F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5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Supplementary Figure 1. 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Ratios of each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fraction total tau level to total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total tau level across clinical and neuropathologic AD designations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Comparison of the ratio of total tau in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fractions across clinical, NIA-AA AD Neuropathologic Change, and Braak neurofibrillary tangle stage designations.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aMCI, amnestic mild cognitive impairment; AD, Alzheimer’s disease dementia.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A) Ratio of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total tau in entorhinal cortex S4 fractions to total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(S4+P4) total tau. B) Ratio of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total tau in entorhinal cortex P4 fractions to total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(S4+P4) total tau. C) Ratio of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total tau in middle frontal S4 fractions to total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(S4+P4) total tau. D) Ratio of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total tau in middle frontal P4 fractions to total </a:t>
            </a:r>
            <a:r>
              <a:rPr lang="en-US" sz="1800" b="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synaptosomal</a:t>
            </a:r>
            <a:r>
              <a:rPr lang="en-US" sz="1800" b="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(S4+P4) total tau. Median total tau ratios were calculated with 95% confidence intervals and Spearman’s Rank correlation was performed by each 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designation.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7E7F6-6E26-DC45-807F-1AFAD67CC8F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27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Supplementary Figure 2. </a:t>
            </a:r>
            <a:r>
              <a:rPr lang="en-US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Percentage of pTau231 in S2, S4, and P4 fractions across clinical and neuropathologic AD designations.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 Shown is the percentage of total pTau321 detected in the entorhinal S2 fraction across clinical diagnostic groups, NIA-AA AD Neuropathologic Change designations, and Braak neurofibrillary tangle stages in the entorhinal cortex. aMCI, amnestic mild cognitive impairment; AD, Alzheimer’s disease dementia. Unpaired t-tests, </a:t>
            </a:r>
            <a:r>
              <a:rPr lang="en-US" sz="1800" b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n.s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not significant, *p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0.05, **p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0.01, and ***p</a:t>
            </a:r>
            <a:r>
              <a:rPr lang="en-US" sz="18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0.001. B) Shown is the percentage of pTau231 in entorhinal S4 fractions across clinical diagnostic groups, NIA-AA AD Neuropathologic Change designations, and Braak neurofibrillary tangle stages. C)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Shown is the percentage of pTau231 in middle frontal P4 fractions across clinical diagnostic groups, NIA-AA AD Neuropathologic Change designations, and Braak neurofibrillary tangle stages. Spearman’s Rank correlation was performed by each designation,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n.s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., not significant, *p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0.05, **p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0.01, and ***p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 0.001. Box plots indicated median and interquartile range (IQR) of the percent in each fraction.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7E7F6-6E26-DC45-807F-1AFAD67CC8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22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Supplementary Figure 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7E7F6-6E26-DC45-807F-1AFAD67CC8F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05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Supplementary Figure 4.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77E7F6-6E26-DC45-807F-1AFAD67CC8F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35F91-14B5-D7ED-2E85-894EE241C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BC937-7CC2-0499-6FF9-9B27253918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1CFF7-AD16-B141-8530-A02CF8E4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6CE0C-A133-51FF-0B64-F6EC9FDCD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54B1B-91DB-B410-40FD-9BD4E64C2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06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ADB3B-ADA4-6FD6-8CCA-AEC63A143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2776AB-0E76-10AD-0A3B-CDDE682C9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59EAA-8963-AE04-7ED2-62E94A6A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6C8252-2DC0-36AC-074F-C06E0E2E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D8ED66-9B67-1815-418C-5C665E97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061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D6D144-2A13-1687-40C1-223ADD689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1FDCF7-5C14-096E-0594-F3DED2920D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9937F-32AB-60F8-F820-3BC1321E2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B45C6-2989-D0DB-F8BC-DBA3B24E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5ABCE-A1F3-13F3-7FA1-4683B0329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48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739B9-CE4F-DC55-76BD-70CD4990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389D8-3C27-2267-B7A1-910483064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23782-FFBC-9DB0-51EE-49164F6CA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7661CB-51D7-BD3C-4143-C7B53073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100CE-65EB-BCA9-E93C-967F90B19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29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037D1-2ED6-63E7-73C8-D6112255E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D8057-09C3-6F33-14E3-4D8C1D1F37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3A168D-E69A-1C42-BEBF-89635B2F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95CBA-114B-9813-E698-B3516B6B8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232FE-9199-39B7-43B6-DAC578C2B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1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40331-4CB8-A26A-0624-204C4FD72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4B356-F1FD-610D-1ACC-7403376C30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93BC7D-F558-DE3F-EE06-C9B553DF0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C3AE32-E4EE-3ACD-D0AD-7B72A2EE5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68D30-5E26-70EA-68B9-3E213545A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1E85C-9BA3-98C6-7A1B-392F045A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1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56E6-F929-F4DD-09EF-EC3A475D2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DDFF1F-D528-A37E-A129-2D1C9CDA6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EAF01-35F4-82B6-B80B-68415CFF6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4A3599-B615-959D-55A0-7C40C383B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E792F2-4FAA-68C8-5AFC-1BD7D6A45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689F24-74A3-6890-E3F8-A8F15AA3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C17026-84F5-BAD2-36A8-BA53F4B36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EFAA48-7A37-25DC-E36E-D9B20096E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1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3646-4D59-F937-4ED6-A16CEC3E3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0CEDAC-833C-043A-4BA7-D52D1C48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12BE1B-E605-E757-F7DA-24A3627B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26A419-7D00-F409-8666-5DE14AEEF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009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C000F2-C46A-5847-F356-6BB484D0C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E1DFDD-82A1-DEA5-DD47-E1321730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F11E6-2746-C37A-6545-E7CE35D97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1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C767-88FD-C478-3624-33A86B18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0536D-C6E4-BB83-28F4-D533C564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7A303-3102-1B85-D96C-80118C20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EE2D59-2E0B-9270-889D-106330E54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66BF0-475F-3F93-A5AD-AB48DD7C3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6235CC-6894-67EC-54EF-71DF141F8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67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108C6-8DAE-2E5C-D90D-311BB83BB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DE313A-52F6-9A7B-D64C-AE18A4ADE2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92DE2-2EB8-5C74-C657-9CB031979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D22F39-B053-BA99-3F12-B6ACECA30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1B45A-2D07-4295-D0D0-BDD0E18A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679A9-33D4-C66D-2F4F-EA94C178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19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EB1170-D213-8540-3031-59BD088EA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143198-2FB2-169D-CC8A-B937DE6BD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8AB27-59BA-1884-260B-80836A4ADC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0CEA6-147C-9E4C-8F0C-8D6CFD666DED}" type="datetimeFigureOut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F5247-CD97-D1C9-58EC-A53150066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B1087-86DF-6F0E-8063-DBC512786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7FE3B-E32F-8747-81C5-EB2DE26E7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72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2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EEE1672E-3232-994B-8DB6-7E1FE6E98F10}"/>
              </a:ext>
            </a:extLst>
          </p:cNvPr>
          <p:cNvGrpSpPr/>
          <p:nvPr/>
        </p:nvGrpSpPr>
        <p:grpSpPr>
          <a:xfrm>
            <a:off x="2205785" y="430776"/>
            <a:ext cx="5677973" cy="5996447"/>
            <a:chOff x="425978" y="0"/>
            <a:chExt cx="6435037" cy="7735138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BF2275B-BD7E-234C-BC7A-64D146DE9549}"/>
                </a:ext>
              </a:extLst>
            </p:cNvPr>
            <p:cNvGrpSpPr/>
            <p:nvPr/>
          </p:nvGrpSpPr>
          <p:grpSpPr>
            <a:xfrm>
              <a:off x="425978" y="0"/>
              <a:ext cx="1140175" cy="7621675"/>
              <a:chOff x="425978" y="0"/>
              <a:chExt cx="1140175" cy="7621675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83EF103-F178-2B4A-B547-E6D97319F761}"/>
                  </a:ext>
                </a:extLst>
              </p:cNvPr>
              <p:cNvSpPr txBox="1"/>
              <p:nvPr/>
            </p:nvSpPr>
            <p:spPr>
              <a:xfrm rot="16200000">
                <a:off x="-128963" y="1866995"/>
                <a:ext cx="1399251" cy="289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dirty="0">
                    <a:latin typeface="Arial" panose="020B0604020202020204" pitchFamily="34" charset="0"/>
                    <a:cs typeface="Arial" panose="020B0604020202020204" pitchFamily="34" charset="0"/>
                  </a:rPr>
                  <a:t>Entorhinal Cortex</a:t>
                </a:r>
              </a:p>
            </p:txBody>
          </p:sp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F8A7ABC-A3BD-F446-A03C-7F926F0C1D7E}"/>
                  </a:ext>
                </a:extLst>
              </p:cNvPr>
              <p:cNvSpPr txBox="1"/>
              <p:nvPr/>
            </p:nvSpPr>
            <p:spPr>
              <a:xfrm rot="16200000">
                <a:off x="-270667" y="5707475"/>
                <a:ext cx="1682662" cy="2893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dirty="0">
                    <a:latin typeface="Arial" panose="020B0604020202020204" pitchFamily="34" charset="0"/>
                    <a:cs typeface="Arial" panose="020B0604020202020204" pitchFamily="34" charset="0"/>
                  </a:rPr>
                  <a:t>Middle Frontal Cortex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8EBDE00-72E4-DD4C-9691-4B24BB16F001}"/>
                  </a:ext>
                </a:extLst>
              </p:cNvPr>
              <p:cNvSpPr txBox="1"/>
              <p:nvPr/>
            </p:nvSpPr>
            <p:spPr>
              <a:xfrm rot="16200000">
                <a:off x="178545" y="675176"/>
                <a:ext cx="1824445" cy="47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9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Ratio of S4 </a:t>
                </a:r>
                <a:r>
                  <a:rPr lang="en-US" sz="1059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Synaptosomal</a:t>
                </a:r>
                <a:r>
                  <a:rPr lang="en-US" sz="1059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total tau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88F6B71-2837-6F4A-92FB-BA95AA8EFBB3}"/>
                  </a:ext>
                </a:extLst>
              </p:cNvPr>
              <p:cNvSpPr txBox="1"/>
              <p:nvPr/>
            </p:nvSpPr>
            <p:spPr>
              <a:xfrm rot="16200000">
                <a:off x="178540" y="6385820"/>
                <a:ext cx="1824447" cy="47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9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Ratio of P4 </a:t>
                </a:r>
                <a:r>
                  <a:rPr lang="en-US" sz="1059" dirty="0" err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Synaptosomal</a:t>
                </a:r>
                <a:r>
                  <a:rPr lang="en-US" sz="1059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total tau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09EE235-1B24-F747-8D12-E79CA0ACEB09}"/>
                  </a:ext>
                </a:extLst>
              </p:cNvPr>
              <p:cNvSpPr txBox="1"/>
              <p:nvPr/>
            </p:nvSpPr>
            <p:spPr>
              <a:xfrm rot="16200000">
                <a:off x="180130" y="4561375"/>
                <a:ext cx="1824445" cy="47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9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Ratio of S4 </a:t>
                </a:r>
                <a:r>
                  <a:rPr lang="en-US" sz="1059" dirty="0" err="1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Synaptosomal</a:t>
                </a:r>
                <a:r>
                  <a:rPr lang="en-US" sz="1059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total tau</a:t>
                </a: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D5F625B-BE2D-274D-81EA-A7BFCF5762AC}"/>
                  </a:ext>
                </a:extLst>
              </p:cNvPr>
              <p:cNvSpPr txBox="1"/>
              <p:nvPr/>
            </p:nvSpPr>
            <p:spPr>
              <a:xfrm rot="16200000">
                <a:off x="178540" y="2499621"/>
                <a:ext cx="1824447" cy="47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59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Ratio of P4 </a:t>
                </a:r>
                <a:r>
                  <a:rPr lang="en-US" sz="1059" dirty="0" err="1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Synaptosomal</a:t>
                </a:r>
                <a:r>
                  <a:rPr lang="en-US" sz="1059" dirty="0">
                    <a:solidFill>
                      <a:srgbClr val="00B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total tau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D358681-A44B-D04F-865F-736F1AF8CBDE}"/>
                  </a:ext>
                </a:extLst>
              </p:cNvPr>
              <p:cNvSpPr txBox="1"/>
              <p:nvPr/>
            </p:nvSpPr>
            <p:spPr>
              <a:xfrm>
                <a:off x="1246043" y="0"/>
                <a:ext cx="320110" cy="289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E193F7-7F18-E04D-A0A3-02E5863811EF}"/>
                  </a:ext>
                </a:extLst>
              </p:cNvPr>
              <p:cNvSpPr txBox="1"/>
              <p:nvPr/>
            </p:nvSpPr>
            <p:spPr>
              <a:xfrm>
                <a:off x="1246042" y="1902322"/>
                <a:ext cx="320110" cy="289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138E476-BEFE-794B-93CA-A6EF0E80119F}"/>
                  </a:ext>
                </a:extLst>
              </p:cNvPr>
              <p:cNvSpPr txBox="1"/>
              <p:nvPr/>
            </p:nvSpPr>
            <p:spPr>
              <a:xfrm>
                <a:off x="1246042" y="3846509"/>
                <a:ext cx="320110" cy="289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1424392-6A40-CA46-8533-9CDFB69F3496}"/>
                  </a:ext>
                </a:extLst>
              </p:cNvPr>
              <p:cNvSpPr txBox="1"/>
              <p:nvPr/>
            </p:nvSpPr>
            <p:spPr>
              <a:xfrm>
                <a:off x="1246042" y="5783140"/>
                <a:ext cx="320110" cy="2893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59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3016AFF5-2E90-4446-9281-5E49AD249ED0}"/>
                  </a:ext>
                </a:extLst>
              </p:cNvPr>
              <p:cNvSpPr/>
              <p:nvPr/>
            </p:nvSpPr>
            <p:spPr>
              <a:xfrm>
                <a:off x="774700" y="4008121"/>
                <a:ext cx="168275" cy="3613554"/>
              </a:xfrm>
              <a:custGeom>
                <a:avLst/>
                <a:gdLst>
                  <a:gd name="connsiteX0" fmla="*/ 165100 w 168275"/>
                  <a:gd name="connsiteY0" fmla="*/ 0 h 352425"/>
                  <a:gd name="connsiteX1" fmla="*/ 0 w 168275"/>
                  <a:gd name="connsiteY1" fmla="*/ 0 h 352425"/>
                  <a:gd name="connsiteX2" fmla="*/ 0 w 168275"/>
                  <a:gd name="connsiteY2" fmla="*/ 352425 h 352425"/>
                  <a:gd name="connsiteX3" fmla="*/ 168275 w 168275"/>
                  <a:gd name="connsiteY3" fmla="*/ 352425 h 35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275" h="352425">
                    <a:moveTo>
                      <a:pt x="165100" y="0"/>
                    </a:moveTo>
                    <a:lnTo>
                      <a:pt x="0" y="0"/>
                    </a:lnTo>
                    <a:lnTo>
                      <a:pt x="0" y="352425"/>
                    </a:lnTo>
                    <a:lnTo>
                      <a:pt x="168275" y="3524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88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FF2AE94E-129B-6F4A-A7B7-1B6CE2E191E9}"/>
                  </a:ext>
                </a:extLst>
              </p:cNvPr>
              <p:cNvSpPr/>
              <p:nvPr/>
            </p:nvSpPr>
            <p:spPr>
              <a:xfrm>
                <a:off x="774700" y="160885"/>
                <a:ext cx="168275" cy="3613554"/>
              </a:xfrm>
              <a:custGeom>
                <a:avLst/>
                <a:gdLst>
                  <a:gd name="connsiteX0" fmla="*/ 165100 w 168275"/>
                  <a:gd name="connsiteY0" fmla="*/ 0 h 352425"/>
                  <a:gd name="connsiteX1" fmla="*/ 0 w 168275"/>
                  <a:gd name="connsiteY1" fmla="*/ 0 h 352425"/>
                  <a:gd name="connsiteX2" fmla="*/ 0 w 168275"/>
                  <a:gd name="connsiteY2" fmla="*/ 352425 h 352425"/>
                  <a:gd name="connsiteX3" fmla="*/ 168275 w 168275"/>
                  <a:gd name="connsiteY3" fmla="*/ 352425 h 3524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8275" h="352425">
                    <a:moveTo>
                      <a:pt x="165100" y="0"/>
                    </a:moveTo>
                    <a:lnTo>
                      <a:pt x="0" y="0"/>
                    </a:lnTo>
                    <a:lnTo>
                      <a:pt x="0" y="352425"/>
                    </a:lnTo>
                    <a:lnTo>
                      <a:pt x="168275" y="35242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588"/>
              </a:p>
            </p:txBody>
          </p:sp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DBB1213-B4D2-2C4E-9C0C-B3C5331B2D2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1456" t="10251" r="24900"/>
            <a:stretch/>
          </p:blipFill>
          <p:spPr>
            <a:xfrm>
              <a:off x="1624662" y="3894658"/>
              <a:ext cx="1217740" cy="1920240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E902125-9DCC-EC44-852C-3F53B65CC6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1458" t="10251" r="26299"/>
            <a:stretch/>
          </p:blipFill>
          <p:spPr>
            <a:xfrm>
              <a:off x="1624663" y="0"/>
              <a:ext cx="1217740" cy="192024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271BB53-E1E6-D944-905E-97023261FF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l="21458" t="10251" r="26299"/>
            <a:stretch/>
          </p:blipFill>
          <p:spPr>
            <a:xfrm>
              <a:off x="1624663" y="1902420"/>
              <a:ext cx="1217739" cy="192024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1A7E8BC3-B06F-224D-A553-74F260018E2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20891" t="10251" r="25465"/>
            <a:stretch/>
          </p:blipFill>
          <p:spPr>
            <a:xfrm>
              <a:off x="1625789" y="5814898"/>
              <a:ext cx="1217739" cy="192024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5051306-6A5F-3349-8770-0FEFF3646F1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12110" t="10251" r="14220"/>
            <a:stretch/>
          </p:blipFill>
          <p:spPr>
            <a:xfrm>
              <a:off x="3150037" y="3822563"/>
              <a:ext cx="1826181" cy="1920240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6644FC2A-B9D5-A54C-80AA-C7617573D5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l="11799" t="10251" r="16548"/>
            <a:stretch/>
          </p:blipFill>
          <p:spPr>
            <a:xfrm>
              <a:off x="3145465" y="0"/>
              <a:ext cx="1830754" cy="1920240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BFB3FDD-6080-6142-9037-51145BBF24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/>
            <a:srcRect l="11384" t="10251" r="14946"/>
            <a:stretch/>
          </p:blipFill>
          <p:spPr>
            <a:xfrm>
              <a:off x="3150037" y="5814898"/>
              <a:ext cx="1826181" cy="1920240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D78F4029-2B4A-0A48-A7A1-A2C75D8FC2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/>
            <a:srcRect l="11971" t="10251" r="16376"/>
            <a:stretch/>
          </p:blipFill>
          <p:spPr>
            <a:xfrm>
              <a:off x="3145464" y="1902323"/>
              <a:ext cx="1830754" cy="1920240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BB8961DA-B46E-784E-9312-B577D2CDEB4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/>
            <a:srcRect l="6680" t="13069" r="7570"/>
            <a:stretch/>
          </p:blipFill>
          <p:spPr>
            <a:xfrm>
              <a:off x="5117441" y="5901395"/>
              <a:ext cx="1739220" cy="1828800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E8F73DA6-BEFF-B444-92F5-213CA5B276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/>
            <a:srcRect l="6680" t="13069" r="7570"/>
            <a:stretch/>
          </p:blipFill>
          <p:spPr>
            <a:xfrm>
              <a:off x="5117441" y="3909911"/>
              <a:ext cx="1739220" cy="1828800"/>
            </a:xfrm>
            <a:prstGeom prst="rect">
              <a:avLst/>
            </a:prstGeom>
          </p:spPr>
        </p:pic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FF6C2F38-78A6-2644-929A-B31718558A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3"/>
            <a:srcRect l="6887" t="13069" r="7150"/>
            <a:stretch/>
          </p:blipFill>
          <p:spPr>
            <a:xfrm>
              <a:off x="5117441" y="1967662"/>
              <a:ext cx="1743573" cy="18288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8D3CF500-B5E9-DE42-B071-44AE1A4A95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/>
            <a:srcRect l="6680" t="13069" r="7356"/>
            <a:stretch/>
          </p:blipFill>
          <p:spPr>
            <a:xfrm>
              <a:off x="5117441" y="73523"/>
              <a:ext cx="1743574" cy="182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6080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9CE5702-2019-2E81-370D-7084A660E1CD}"/>
              </a:ext>
            </a:extLst>
          </p:cNvPr>
          <p:cNvGrpSpPr/>
          <p:nvPr/>
        </p:nvGrpSpPr>
        <p:grpSpPr>
          <a:xfrm>
            <a:off x="2222182" y="257174"/>
            <a:ext cx="6918968" cy="6086476"/>
            <a:chOff x="0" y="0"/>
            <a:chExt cx="6919101" cy="6215283"/>
          </a:xfrm>
        </p:grpSpPr>
        <p:sp>
          <p:nvSpPr>
            <p:cNvPr id="5" name="TextBox 21">
              <a:extLst>
                <a:ext uri="{FF2B5EF4-FFF2-40B4-BE49-F238E27FC236}">
                  <a16:creationId xmlns:a16="http://schemas.microsoft.com/office/drawing/2014/main" id="{4FD4E365-C0C6-557E-B9EF-BC26EAC78B2E}"/>
                </a:ext>
              </a:extLst>
            </p:cNvPr>
            <p:cNvSpPr txBox="1"/>
            <p:nvPr/>
          </p:nvSpPr>
          <p:spPr>
            <a:xfrm>
              <a:off x="39771" y="2089782"/>
              <a:ext cx="255503" cy="320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5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B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Box 1">
              <a:extLst>
                <a:ext uri="{FF2B5EF4-FFF2-40B4-BE49-F238E27FC236}">
                  <a16:creationId xmlns:a16="http://schemas.microsoft.com/office/drawing/2014/main" id="{4A6B4703-752F-094A-A5BC-D54256C883AD}"/>
                </a:ext>
              </a:extLst>
            </p:cNvPr>
            <p:cNvSpPr txBox="1"/>
            <p:nvPr/>
          </p:nvSpPr>
          <p:spPr>
            <a:xfrm>
              <a:off x="0" y="0"/>
              <a:ext cx="295274" cy="320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5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Box 2">
              <a:extLst>
                <a:ext uri="{FF2B5EF4-FFF2-40B4-BE49-F238E27FC236}">
                  <a16:creationId xmlns:a16="http://schemas.microsoft.com/office/drawing/2014/main" id="{753B4D75-3A69-1EEA-4B03-00A7D33DC891}"/>
                </a:ext>
              </a:extLst>
            </p:cNvPr>
            <p:cNvSpPr txBox="1"/>
            <p:nvPr/>
          </p:nvSpPr>
          <p:spPr>
            <a:xfrm>
              <a:off x="24694" y="4159042"/>
              <a:ext cx="285656" cy="3208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500" kern="12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</a:t>
              </a:r>
              <a:endPara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D09E8D4D-2315-90D1-61E3-9D1ADB13B57E}"/>
                </a:ext>
              </a:extLst>
            </p:cNvPr>
            <p:cNvGrpSpPr/>
            <p:nvPr/>
          </p:nvGrpSpPr>
          <p:grpSpPr>
            <a:xfrm>
              <a:off x="248536" y="54799"/>
              <a:ext cx="6670565" cy="6160484"/>
              <a:chOff x="248536" y="54799"/>
              <a:chExt cx="6670565" cy="616048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1CA4D140-FF34-3FC1-BFC8-3D929CDEE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801580" y="57954"/>
                <a:ext cx="2035401" cy="2056241"/>
              </a:xfrm>
              <a:prstGeom prst="rect">
                <a:avLst/>
              </a:prstGeom>
            </p:spPr>
          </p:pic>
          <p:pic>
            <p:nvPicPr>
              <p:cNvPr id="10" name="Picture 9">
                <a:extLst>
                  <a:ext uri="{FF2B5EF4-FFF2-40B4-BE49-F238E27FC236}">
                    <a16:creationId xmlns:a16="http://schemas.microsoft.com/office/drawing/2014/main" id="{FC44A66E-C871-F853-A8A8-2ECD1AC787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49212" y="54800"/>
                <a:ext cx="2052368" cy="2059397"/>
              </a:xfrm>
              <a:prstGeom prst="rect">
                <a:avLst/>
              </a:prstGeom>
            </p:spPr>
          </p:pic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1A71DC9F-02FF-F2B4-C6FB-3D5D994C69C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96844" y="54799"/>
                <a:ext cx="2052368" cy="2059397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9506C87A-506D-CB8D-07AF-CF832FA9BC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6844" y="2114195"/>
                <a:ext cx="2052368" cy="2045090"/>
              </a:xfrm>
              <a:prstGeom prst="rect">
                <a:avLst/>
              </a:prstGeom>
            </p:spPr>
          </p:pic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EB7F3E98-DA26-C14F-5052-4C9429B1C86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748972" y="2114194"/>
                <a:ext cx="2052368" cy="2045090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1A5CC328-9A88-0C51-F1AE-7D29541DDE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801341" y="2114193"/>
                <a:ext cx="2052128" cy="2044851"/>
              </a:xfrm>
              <a:prstGeom prst="rect">
                <a:avLst/>
              </a:prstGeom>
            </p:spPr>
          </p:pic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D334AF4C-B1BF-F69E-392C-2B4CC07A678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96844" y="4159044"/>
                <a:ext cx="2052127" cy="2044637"/>
              </a:xfrm>
              <a:prstGeom prst="rect">
                <a:avLst/>
              </a:prstGeom>
            </p:spPr>
          </p:pic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5BFD7AA8-B85C-BE08-D321-DCE8FDCDF74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48971" y="4159044"/>
                <a:ext cx="2052127" cy="2044637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CCD48776-65F2-A44D-82BE-5A8E1901D3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862862" y="4159044"/>
                <a:ext cx="2056239" cy="2056239"/>
              </a:xfrm>
              <a:prstGeom prst="rect">
                <a:avLst/>
              </a:prstGeom>
            </p:spPr>
          </p:pic>
          <p:sp>
            <p:nvSpPr>
              <p:cNvPr id="18" name="TextBox 47">
                <a:extLst>
                  <a:ext uri="{FF2B5EF4-FFF2-40B4-BE49-F238E27FC236}">
                    <a16:creationId xmlns:a16="http://schemas.microsoft.com/office/drawing/2014/main" id="{E035A3CB-D53D-75E2-2A32-291D71422C89}"/>
                  </a:ext>
                </a:extLst>
              </p:cNvPr>
              <p:cNvSpPr txBox="1"/>
              <p:nvPr/>
            </p:nvSpPr>
            <p:spPr>
              <a:xfrm rot="16200000">
                <a:off x="-264868" y="699199"/>
                <a:ext cx="153920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Percent of Entorhinal 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7030A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S2 pTau231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Box 48">
                <a:extLst>
                  <a:ext uri="{FF2B5EF4-FFF2-40B4-BE49-F238E27FC236}">
                    <a16:creationId xmlns:a16="http://schemas.microsoft.com/office/drawing/2014/main" id="{349B6D0B-5F2F-913F-71AD-CFAEFB15963E}"/>
                  </a:ext>
                </a:extLst>
              </p:cNvPr>
              <p:cNvSpPr txBox="1"/>
              <p:nvPr/>
            </p:nvSpPr>
            <p:spPr>
              <a:xfrm rot="16200000">
                <a:off x="-264862" y="2698272"/>
                <a:ext cx="1490345" cy="46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Percent of Entorhinal 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S4 pTau231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Box 49">
                <a:extLst>
                  <a:ext uri="{FF2B5EF4-FFF2-40B4-BE49-F238E27FC236}">
                    <a16:creationId xmlns:a16="http://schemas.microsoft.com/office/drawing/2014/main" id="{85A63DA6-13B7-E3A3-CE9D-FEE338E86074}"/>
                  </a:ext>
                </a:extLst>
              </p:cNvPr>
              <p:cNvSpPr txBox="1"/>
              <p:nvPr/>
            </p:nvSpPr>
            <p:spPr>
              <a:xfrm rot="16200000">
                <a:off x="-388159" y="4815376"/>
                <a:ext cx="1758950" cy="463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Percent of Middle Frontal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200" kern="1200">
                    <a:solidFill>
                      <a:srgbClr val="00B05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P4 pTau231</a:t>
                </a:r>
                <a:endParaRPr lang="en-US" sz="12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291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4727E69-B2F8-5BDA-2605-D2CB726FAF4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8669" y="346102"/>
          <a:ext cx="2187645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3" imgW="2077983" imgH="3298392" progId="Prism9.Document">
                  <p:embed/>
                </p:oleObj>
              </mc:Choice>
              <mc:Fallback>
                <p:oleObj name="Prism 9" r:id="rId3" imgW="2077983" imgH="3298392" progId="Prism9.Document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4727E69-B2F8-5BDA-2605-D2CB726FAF4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669" y="346102"/>
                        <a:ext cx="2187645" cy="300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2301FA8-577C-3787-18D0-608ECA3184C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927" y="3319463"/>
          <a:ext cx="1957387" cy="358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5" imgW="1957698" imgH="3589670" progId="Prism9.Document">
                  <p:embed/>
                </p:oleObj>
              </mc:Choice>
              <mc:Fallback>
                <p:oleObj name="Prism 9" r:id="rId5" imgW="1957698" imgH="3589670" progId="Prism9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2301FA8-577C-3787-18D0-608ECA3184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8927" y="3319463"/>
                        <a:ext cx="1957387" cy="3589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66E6108-070E-95FF-13E3-F874032CF48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63611" y="328613"/>
          <a:ext cx="2965450" cy="299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7" imgW="2965357" imgH="2999553" progId="Prism9.Document">
                  <p:embed/>
                </p:oleObj>
              </mc:Choice>
              <mc:Fallback>
                <p:oleObj name="Prism 9" r:id="rId7" imgW="2965357" imgH="2999553" progId="Prism9.Document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66E6108-070E-95FF-13E3-F874032CF4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63611" y="328613"/>
                        <a:ext cx="2965450" cy="299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FD97A1E-BAEE-78BB-6B65-E22DCCF36A3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28711" y="3620049"/>
          <a:ext cx="2800350" cy="299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9" imgW="2800775" imgH="2999553" progId="Prism9.Document">
                  <p:embed/>
                </p:oleObj>
              </mc:Choice>
              <mc:Fallback>
                <p:oleObj name="Prism 9" r:id="rId9" imgW="2800775" imgH="2999553" progId="Prism9.Document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FD97A1E-BAEE-78BB-6B65-E22DCCF36A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28711" y="3620049"/>
                        <a:ext cx="2800350" cy="299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0769C9C-3F50-2B4E-7C93-62C4419529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691367" y="320703"/>
          <a:ext cx="2965450" cy="300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11" imgW="2965357" imgH="3007114" progId="Prism9.Document">
                  <p:embed/>
                </p:oleObj>
              </mc:Choice>
              <mc:Fallback>
                <p:oleObj name="Prism 9" r:id="rId11" imgW="2965357" imgH="3007114" progId="Prism9.Document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F0769C9C-3F50-2B4E-7C93-62C4419529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691367" y="320703"/>
                        <a:ext cx="2965450" cy="300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663F350-16A0-4DB9-997E-0F586227A1F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51692" y="3620049"/>
          <a:ext cx="2844800" cy="299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rism 9" r:id="rId13" imgW="2844712" imgH="2999553" progId="Prism9.Document">
                  <p:embed/>
                </p:oleObj>
              </mc:Choice>
              <mc:Fallback>
                <p:oleObj name="Prism 9" r:id="rId13" imgW="2844712" imgH="2999553" progId="Prism9.Document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D663F350-16A0-4DB9-997E-0F586227A1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751692" y="3620049"/>
                        <a:ext cx="2844800" cy="2998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1FA2B81-43E3-4236-10A8-74C0EB2BF31F}"/>
              </a:ext>
            </a:extLst>
          </p:cNvPr>
          <p:cNvSpPr txBox="1"/>
          <p:nvPr/>
        </p:nvSpPr>
        <p:spPr>
          <a:xfrm>
            <a:off x="378127" y="3794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721AFA7-8F30-28A4-E75A-1E1D9269403C}"/>
              </a:ext>
            </a:extLst>
          </p:cNvPr>
          <p:cNvSpPr txBox="1"/>
          <p:nvPr/>
        </p:nvSpPr>
        <p:spPr>
          <a:xfrm>
            <a:off x="3832527" y="3540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ED1D35-58C2-2D02-DFD6-7E8BE19DFC4F}"/>
              </a:ext>
            </a:extLst>
          </p:cNvPr>
          <p:cNvSpPr txBox="1"/>
          <p:nvPr/>
        </p:nvSpPr>
        <p:spPr>
          <a:xfrm>
            <a:off x="7820327" y="3540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552311-4E9D-3534-2130-F8AB262FB9CD}"/>
              </a:ext>
            </a:extLst>
          </p:cNvPr>
          <p:cNvSpPr txBox="1"/>
          <p:nvPr/>
        </p:nvSpPr>
        <p:spPr>
          <a:xfrm>
            <a:off x="327327" y="34782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7417E34-ABA9-5FD1-F25F-86C247B8D25C}"/>
              </a:ext>
            </a:extLst>
          </p:cNvPr>
          <p:cNvSpPr txBox="1"/>
          <p:nvPr/>
        </p:nvSpPr>
        <p:spPr>
          <a:xfrm>
            <a:off x="3857927" y="34782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2F81EE-9290-49C8-8E6D-A82347E48E83}"/>
              </a:ext>
            </a:extLst>
          </p:cNvPr>
          <p:cNvSpPr txBox="1"/>
          <p:nvPr/>
        </p:nvSpPr>
        <p:spPr>
          <a:xfrm>
            <a:off x="7794927" y="3554413"/>
            <a:ext cx="588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14778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F7AEE-D875-06C5-DFC3-B3025EBC3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813108-914C-ECD3-284D-8839D1677B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289" y="1236347"/>
            <a:ext cx="10515600" cy="4149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71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B9E2321-1E93-AA93-9EA6-FE0AA01224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18438"/>
              </p:ext>
            </p:extLst>
          </p:nvPr>
        </p:nvGraphicFramePr>
        <p:xfrm>
          <a:off x="1082944" y="3105994"/>
          <a:ext cx="9853118" cy="12407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7000">
                  <a:extLst>
                    <a:ext uri="{9D8B030D-6E8A-4147-A177-3AD203B41FA5}">
                      <a16:colId xmlns:a16="http://schemas.microsoft.com/office/drawing/2014/main" val="3708898526"/>
                    </a:ext>
                  </a:extLst>
                </a:gridCol>
                <a:gridCol w="3283059">
                  <a:extLst>
                    <a:ext uri="{9D8B030D-6E8A-4147-A177-3AD203B41FA5}">
                      <a16:colId xmlns:a16="http://schemas.microsoft.com/office/drawing/2014/main" val="4152678587"/>
                    </a:ext>
                  </a:extLst>
                </a:gridCol>
                <a:gridCol w="3283059">
                  <a:extLst>
                    <a:ext uri="{9D8B030D-6E8A-4147-A177-3AD203B41FA5}">
                      <a16:colId xmlns:a16="http://schemas.microsoft.com/office/drawing/2014/main" val="1968013861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mL Sucrose buffer pH 7.4: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 mL HBS buffer pH 7.4: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 mL 50% Triton X-100: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00033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27.384 g sucrose (0.32 M)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1.489 g HEPES (25 mM)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mL H20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44180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1.489 g HEPES (25 mM)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2.192 g NaCl (150 mM)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mL Triton X-100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357036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20929397"/>
                  </a:ext>
                </a:extLst>
              </a:tr>
            </a:tbl>
          </a:graphicData>
        </a:graphic>
      </p:graphicFrame>
      <p:sp>
        <p:nvSpPr>
          <p:cNvPr id="8" name="Rectangle 2">
            <a:extLst>
              <a:ext uri="{FF2B5EF4-FFF2-40B4-BE49-F238E27FC236}">
                <a16:creationId xmlns:a16="http://schemas.microsoft.com/office/drawing/2014/main" id="{43C2CB12-123B-367B-CFAC-8CD8F0E14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566" y="2553386"/>
            <a:ext cx="551926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Table 1. Buffers Used for </a:t>
            </a:r>
            <a:r>
              <a:rPr kumimoji="0" lang="en-CA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Synaptosomal</a:t>
            </a:r>
            <a:r>
              <a:rPr kumimoji="0" lang="en-CA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Fraction Protocol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172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2677B0D-4A4E-94C3-337E-38B9126E4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2873485"/>
              </p:ext>
            </p:extLst>
          </p:nvPr>
        </p:nvGraphicFramePr>
        <p:xfrm>
          <a:off x="1704464" y="1615436"/>
          <a:ext cx="6864349" cy="2060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31213">
                  <a:extLst>
                    <a:ext uri="{9D8B030D-6E8A-4147-A177-3AD203B41FA5}">
                      <a16:colId xmlns:a16="http://schemas.microsoft.com/office/drawing/2014/main" val="1524040133"/>
                    </a:ext>
                  </a:extLst>
                </a:gridCol>
                <a:gridCol w="3333136">
                  <a:extLst>
                    <a:ext uri="{9D8B030D-6E8A-4147-A177-3AD203B41FA5}">
                      <a16:colId xmlns:a16="http://schemas.microsoft.com/office/drawing/2014/main" val="403092658"/>
                    </a:ext>
                  </a:extLst>
                </a:gridCol>
              </a:tblGrid>
              <a:tr h="4050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 1 mL buffer (Sucrose, HBS and PBS), add: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786739"/>
                  </a:ext>
                </a:extLst>
              </a:tr>
              <a:tr h="3018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µL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Protease inhibitor cocktail (Sigma P8340)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9952969"/>
                  </a:ext>
                </a:extLst>
              </a:tr>
              <a:tr h="36937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µL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Protease inhibitor cocktail 2 (Sigma P5726)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7533017"/>
                  </a:ext>
                </a:extLst>
              </a:tr>
              <a:tr h="3592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µL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Phosphatase inhibitor A (</a:t>
                      </a:r>
                      <a:r>
                        <a:rPr lang="en-CA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ChemCruz</a:t>
                      </a: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sc-45044)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6674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µL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mM PMSF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8430870"/>
                  </a:ext>
                </a:extLst>
              </a:tr>
              <a:tr h="3018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1 µL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mM 1,10-Phenanthroline monohydrate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571936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05257957-CF29-BFC4-51F0-711B98623E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465" y="1115299"/>
            <a:ext cx="7501461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Table 2 Inhibitors Used for </a:t>
            </a:r>
            <a:r>
              <a:rPr kumimoji="0" lang="en-CA" altLang="en-U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Synaptosomal</a:t>
            </a:r>
            <a:r>
              <a:rPr kumimoji="0" lang="en-CA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Fractionation Protocol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Note: add inhibitors to buffers within 1 h of use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CA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kumimoji="0" lang="en-CA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12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491339B-5F3C-EDEE-FE47-1627B0039F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158643"/>
              </p:ext>
            </p:extLst>
          </p:nvPr>
        </p:nvGraphicFramePr>
        <p:xfrm>
          <a:off x="1200454" y="911285"/>
          <a:ext cx="9919829" cy="24724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25169">
                  <a:extLst>
                    <a:ext uri="{9D8B030D-6E8A-4147-A177-3AD203B41FA5}">
                      <a16:colId xmlns:a16="http://schemas.microsoft.com/office/drawing/2014/main" val="1652565746"/>
                    </a:ext>
                  </a:extLst>
                </a:gridCol>
                <a:gridCol w="957268">
                  <a:extLst>
                    <a:ext uri="{9D8B030D-6E8A-4147-A177-3AD203B41FA5}">
                      <a16:colId xmlns:a16="http://schemas.microsoft.com/office/drawing/2014/main" val="4273514086"/>
                    </a:ext>
                  </a:extLst>
                </a:gridCol>
                <a:gridCol w="890997">
                  <a:extLst>
                    <a:ext uri="{9D8B030D-6E8A-4147-A177-3AD203B41FA5}">
                      <a16:colId xmlns:a16="http://schemas.microsoft.com/office/drawing/2014/main" val="3050690397"/>
                    </a:ext>
                  </a:extLst>
                </a:gridCol>
                <a:gridCol w="1563152">
                  <a:extLst>
                    <a:ext uri="{9D8B030D-6E8A-4147-A177-3AD203B41FA5}">
                      <a16:colId xmlns:a16="http://schemas.microsoft.com/office/drawing/2014/main" val="3346748474"/>
                    </a:ext>
                  </a:extLst>
                </a:gridCol>
                <a:gridCol w="1203627">
                  <a:extLst>
                    <a:ext uri="{9D8B030D-6E8A-4147-A177-3AD203B41FA5}">
                      <a16:colId xmlns:a16="http://schemas.microsoft.com/office/drawing/2014/main" val="103178686"/>
                    </a:ext>
                  </a:extLst>
                </a:gridCol>
                <a:gridCol w="750312">
                  <a:extLst>
                    <a:ext uri="{9D8B030D-6E8A-4147-A177-3AD203B41FA5}">
                      <a16:colId xmlns:a16="http://schemas.microsoft.com/office/drawing/2014/main" val="2370135397"/>
                    </a:ext>
                  </a:extLst>
                </a:gridCol>
                <a:gridCol w="2829304">
                  <a:extLst>
                    <a:ext uri="{9D8B030D-6E8A-4147-A177-3AD203B41FA5}">
                      <a16:colId xmlns:a16="http://schemas.microsoft.com/office/drawing/2014/main" val="206648"/>
                    </a:ext>
                  </a:extLst>
                </a:gridCol>
              </a:tblGrid>
              <a:tr h="1562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Target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Clone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Raised in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Poly versus Mono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Company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Dilution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25478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Beta-actin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Rabbit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LI-COR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1:1000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Immunoblot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2326643"/>
                  </a:ext>
                </a:extLst>
              </a:tr>
              <a:tr h="15621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GAPDH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Rabbit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LI-COR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1:1000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Immunoblot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78109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Synaptophysin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SY38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abcam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1:500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Immunoblot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8150472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PSD-95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K28/43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Mouse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Antibodies Inc.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1:1000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Immunoblot and immunohistochemistry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409359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AMPA GluR1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EPR19522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Rabbit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Abcam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1:200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Immunohistochemistry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6309472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pTau231 &amp; Total Tau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Proprietary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Quanterix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Kit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Simoa</a:t>
                      </a:r>
                      <a:r>
                        <a:rPr lang="en-CA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HD-1 ELISA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271050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pTau214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EPR1884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Rabbit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AbCam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CA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Immunohisochemistry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91741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DA4C072-F03A-7544-E891-A20071114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456" y="322457"/>
            <a:ext cx="63464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Supplementary Table 3 Antibody Characteristics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Description of antibodies used in this study. Legend: Poly = polyclonal; Mono = monoclonal</a:t>
            </a:r>
            <a:endParaRPr kumimoji="0" lang="en-CA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293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691</Words>
  <Application>Microsoft Macintosh PowerPoint</Application>
  <PresentationFormat>Widescreen</PresentationFormat>
  <Paragraphs>119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Prism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Margaret Ellen Flanagan</dc:creator>
  <cp:lastModifiedBy>Bethany Kumar</cp:lastModifiedBy>
  <cp:revision>8</cp:revision>
  <dcterms:created xsi:type="dcterms:W3CDTF">2022-11-07T22:49:55Z</dcterms:created>
  <dcterms:modified xsi:type="dcterms:W3CDTF">2023-01-10T02:42:12Z</dcterms:modified>
</cp:coreProperties>
</file>