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19" r:id="rId2"/>
    <p:sldId id="320" r:id="rId3"/>
    <p:sldId id="321" r:id="rId4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933" autoAdjust="0"/>
    <p:restoredTop sz="95460" autoAdjust="0"/>
  </p:normalViewPr>
  <p:slideViewPr>
    <p:cSldViewPr snapToGrid="0">
      <p:cViewPr varScale="1">
        <p:scale>
          <a:sx n="109" d="100"/>
          <a:sy n="109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6364" cy="513508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2"/>
            <a:ext cx="3076364" cy="513508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>
              <a:defRPr sz="1200"/>
            </a:lvl1pPr>
          </a:lstStyle>
          <a:p>
            <a:fld id="{D055B890-F5BF-4C45-A740-262EA87C6589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925409"/>
            <a:ext cx="5679440" cy="4029879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r">
              <a:defRPr sz="1200"/>
            </a:lvl1pPr>
          </a:lstStyle>
          <a:p>
            <a:fld id="{0AF2D124-E826-435C-8D10-A2E63C68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595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017E-A1CD-427A-BF64-19037D6D61C8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247EB-44C1-4B22-9FEC-0BB3466CB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13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017E-A1CD-427A-BF64-19037D6D61C8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247EB-44C1-4B22-9FEC-0BB3466CB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751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017E-A1CD-427A-BF64-19037D6D61C8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247EB-44C1-4B22-9FEC-0BB3466CB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26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017E-A1CD-427A-BF64-19037D6D61C8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247EB-44C1-4B22-9FEC-0BB3466CB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39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017E-A1CD-427A-BF64-19037D6D61C8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247EB-44C1-4B22-9FEC-0BB3466CB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33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017E-A1CD-427A-BF64-19037D6D61C8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247EB-44C1-4B22-9FEC-0BB3466CB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269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017E-A1CD-427A-BF64-19037D6D61C8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247EB-44C1-4B22-9FEC-0BB3466CB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32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017E-A1CD-427A-BF64-19037D6D61C8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247EB-44C1-4B22-9FEC-0BB3466CB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962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017E-A1CD-427A-BF64-19037D6D61C8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247EB-44C1-4B22-9FEC-0BB3466CB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186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017E-A1CD-427A-BF64-19037D6D61C8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247EB-44C1-4B22-9FEC-0BB3466CB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79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017E-A1CD-427A-BF64-19037D6D61C8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247EB-44C1-4B22-9FEC-0BB3466CB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26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F017E-A1CD-427A-BF64-19037D6D61C8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247EB-44C1-4B22-9FEC-0BB3466CB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30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/>
          <p:cNvSpPr txBox="1"/>
          <p:nvPr/>
        </p:nvSpPr>
        <p:spPr>
          <a:xfrm>
            <a:off x="3135085" y="1698172"/>
            <a:ext cx="3169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    Age      M       F     </a:t>
            </a:r>
            <a:r>
              <a:rPr lang="en-US" altLang="ja-JP" dirty="0" smtClean="0"/>
              <a:t> Total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   40-49      4        8     </a:t>
            </a:r>
            <a:r>
              <a:rPr lang="en-US" altLang="ja-JP" dirty="0" smtClean="0"/>
              <a:t> 12  </a:t>
            </a:r>
            <a:endParaRPr lang="en-US" altLang="ja-JP" dirty="0"/>
          </a:p>
          <a:p>
            <a:r>
              <a:rPr lang="en-US" altLang="ja-JP" dirty="0"/>
              <a:t>   50-59      2       12     14</a:t>
            </a:r>
          </a:p>
          <a:p>
            <a:r>
              <a:rPr lang="en-US" altLang="ja-JP" dirty="0"/>
              <a:t>   60-69      8       15     23</a:t>
            </a:r>
          </a:p>
          <a:p>
            <a:r>
              <a:rPr lang="en-US" altLang="ja-JP" dirty="0"/>
              <a:t>   70-79     11        9     20</a:t>
            </a:r>
          </a:p>
          <a:p>
            <a:endParaRPr lang="en-US" altLang="ja-JP" dirty="0"/>
          </a:p>
          <a:p>
            <a:r>
              <a:rPr lang="en-US" altLang="ja-JP" dirty="0"/>
              <a:t>   Total     25      44      69</a:t>
            </a:r>
          </a:p>
          <a:p>
            <a:endParaRPr lang="en-US" altLang="ja-JP" dirty="0"/>
          </a:p>
          <a:p>
            <a:endParaRPr lang="en-US" altLang="ja-JP" dirty="0"/>
          </a:p>
        </p:txBody>
      </p:sp>
      <p:cxnSp>
        <p:nvCxnSpPr>
          <p:cNvPr id="36" name="直線コネクタ 35"/>
          <p:cNvCxnSpPr/>
          <p:nvPr/>
        </p:nvCxnSpPr>
        <p:spPr>
          <a:xfrm>
            <a:off x="3178630" y="2281650"/>
            <a:ext cx="252548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3191690" y="2643062"/>
            <a:ext cx="252548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3174272" y="4045136"/>
            <a:ext cx="252548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3182977" y="4576363"/>
            <a:ext cx="252548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2060937" y="1240989"/>
            <a:ext cx="60031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Supplementary Table 1. </a:t>
            </a:r>
            <a:r>
              <a:rPr lang="en-US" altLang="ja-JP" dirty="0" smtClean="0"/>
              <a:t>Age </a:t>
            </a:r>
            <a:r>
              <a:rPr lang="en-US" altLang="ja-JP" dirty="0"/>
              <a:t>and gender of all participants </a:t>
            </a:r>
            <a:r>
              <a:rPr lang="en-US" altLang="ja-JP" dirty="0" smtClean="0"/>
              <a:t> </a:t>
            </a:r>
            <a:endParaRPr lang="en-US" altLang="ja-JP" dirty="0"/>
          </a:p>
        </p:txBody>
      </p:sp>
      <p:sp>
        <p:nvSpPr>
          <p:cNvPr id="2" name="正方形/長方形 1"/>
          <p:cNvSpPr/>
          <p:nvPr/>
        </p:nvSpPr>
        <p:spPr>
          <a:xfrm>
            <a:off x="1895474" y="5374197"/>
            <a:ext cx="633412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/>
              <a:t>In this study, we used data from elderly people (over 60 years old) from the data set of a larger study group. Therefore, this study was an age-restricted analysis of a larger study</a:t>
            </a:r>
            <a:r>
              <a:rPr lang="en-US" altLang="ja-JP" sz="1400" dirty="0" smtClean="0"/>
              <a:t>.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00577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49123" y="202019"/>
            <a:ext cx="8470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kern="0" dirty="0" smtClean="0">
                <a:solidFill>
                  <a:srgbClr val="000000"/>
                </a:solidFill>
              </a:rPr>
              <a:t>Supplementary Table 2. </a:t>
            </a:r>
            <a:r>
              <a:rPr lang="en-US" altLang="ja-JP" dirty="0"/>
              <a:t>Changes in the blood cytokine concentration in the </a:t>
            </a:r>
            <a:r>
              <a:rPr lang="en-US" altLang="ja-JP" dirty="0" smtClean="0"/>
              <a:t>two groups</a:t>
            </a:r>
            <a:endParaRPr lang="en-US" altLang="ja-JP" dirty="0">
              <a:solidFill>
                <a:prstClr val="black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/>
          </p:nvPr>
        </p:nvGraphicFramePr>
        <p:xfrm>
          <a:off x="1180846" y="793241"/>
          <a:ext cx="6804000" cy="4608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000"/>
                <a:gridCol w="972000"/>
                <a:gridCol w="972000"/>
                <a:gridCol w="972000"/>
                <a:gridCol w="972000"/>
                <a:gridCol w="972000"/>
                <a:gridCol w="972000"/>
              </a:tblGrid>
              <a:tr h="168285"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 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Active (n=19</a:t>
                      </a:r>
                      <a:r>
                        <a:rPr lang="en-US" sz="1000" kern="1200" dirty="0">
                          <a:effectLst/>
                        </a:rPr>
                        <a:t>)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Placebo (n=20)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34524"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Test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Baseline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ctr"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(</a:t>
                      </a:r>
                      <a:r>
                        <a:rPr lang="en-US" sz="1000" kern="0" dirty="0" err="1">
                          <a:effectLst/>
                        </a:rPr>
                        <a:t>pg</a:t>
                      </a:r>
                      <a:r>
                        <a:rPr lang="en-US" sz="1000" kern="0" dirty="0">
                          <a:effectLst/>
                        </a:rPr>
                        <a:t>/ml)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Follow-up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ctr"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(</a:t>
                      </a:r>
                      <a:r>
                        <a:rPr lang="en-US" sz="1000" kern="0" dirty="0" err="1">
                          <a:effectLst/>
                        </a:rPr>
                        <a:t>pg</a:t>
                      </a:r>
                      <a:r>
                        <a:rPr lang="en-US" sz="1000" kern="0" dirty="0">
                          <a:effectLst/>
                        </a:rPr>
                        <a:t>/ml)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P value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ctr"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(FDR)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Baseline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ctr"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(</a:t>
                      </a:r>
                      <a:r>
                        <a:rPr lang="en-US" sz="1000" kern="0" dirty="0" err="1">
                          <a:effectLst/>
                        </a:rPr>
                        <a:t>pg</a:t>
                      </a:r>
                      <a:r>
                        <a:rPr lang="en-US" sz="1000" kern="0" dirty="0">
                          <a:effectLst/>
                        </a:rPr>
                        <a:t>/ml)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Follow-up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ctr"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(</a:t>
                      </a:r>
                      <a:r>
                        <a:rPr lang="en-US" sz="1000" kern="0" dirty="0" err="1">
                          <a:effectLst/>
                        </a:rPr>
                        <a:t>pg</a:t>
                      </a:r>
                      <a:r>
                        <a:rPr lang="en-US" sz="1000" kern="0" dirty="0">
                          <a:effectLst/>
                        </a:rPr>
                        <a:t>/ml)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P value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ctr" font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(FDR)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IL-1b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6.5 ± 16.9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4.3 ± 8.4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2.3 ± 0.5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2.0 ± 0.6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IL-1 </a:t>
                      </a:r>
                      <a:r>
                        <a:rPr lang="en-US" sz="1000" kern="1200" dirty="0" err="1">
                          <a:effectLst/>
                        </a:rPr>
                        <a:t>ra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5827 ± 24733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5813 ± 24737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99 ± 38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76 ± 45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IL-2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335 ± 1372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352 ± 1434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0.97 ± 0.00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1.2 ± 1.0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IL-4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2.8 ± 1.6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2.6 ± 1.9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n.s.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2.3 ± 0.6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2.1 ± 0.7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200" dirty="0" smtClean="0">
                          <a:effectLst/>
                        </a:rPr>
                        <a:t>IL-5</a:t>
                      </a:r>
                      <a:endParaRPr lang="ja-JP" altLang="ja-JP" sz="10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5.5 ± 2.7</a:t>
                      </a:r>
                      <a:r>
                        <a:rPr lang="en-US" sz="1000" kern="1200" baseline="30000" dirty="0">
                          <a:effectLst/>
                        </a:rPr>
                        <a:t> a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3.8 ± 2.3</a:t>
                      </a:r>
                      <a:r>
                        <a:rPr lang="en-US" sz="1000" kern="1200" baseline="30000">
                          <a:effectLst/>
                        </a:rPr>
                        <a:t> a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baseline="30000" dirty="0" smtClean="0">
                          <a:effectLst/>
                        </a:rPr>
                        <a:t> </a:t>
                      </a:r>
                      <a:r>
                        <a:rPr lang="en-US" sz="1000" kern="1200" baseline="0" dirty="0" smtClean="0">
                          <a:effectLst/>
                        </a:rPr>
                        <a:t>P &lt; 0.01</a:t>
                      </a:r>
                      <a:r>
                        <a:rPr lang="en-US" sz="1000" kern="1200" baseline="30000" dirty="0" smtClean="0">
                          <a:effectLst/>
                        </a:rPr>
                        <a:t>a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4.8 ± 1.8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3.6 ± 1.4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IL-6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136 ± 571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142 ± 595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n.s.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4.3 ± 1.7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4.4 ± 1.9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IL-7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20.3 ± 52.6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16.8 ± 47.2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n.s.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8.0 ± 2.3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6.9 ± 2.5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IL-8 (CXCL8</a:t>
                      </a:r>
                      <a:r>
                        <a:rPr lang="en-US" sz="1000" kern="1200" dirty="0">
                          <a:effectLst/>
                        </a:rPr>
                        <a:t>)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21.1 ± 12.0</a:t>
                      </a:r>
                      <a:r>
                        <a:rPr lang="en-US" sz="1000" kern="1200" baseline="30000">
                          <a:effectLst/>
                        </a:rPr>
                        <a:t> a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16.5 ± 10.2</a:t>
                      </a:r>
                      <a:r>
                        <a:rPr lang="en-US" sz="1000" kern="1200" baseline="30000">
                          <a:effectLst/>
                        </a:rPr>
                        <a:t> a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200" baseline="30000" dirty="0" smtClean="0">
                          <a:effectLst/>
                        </a:rPr>
                        <a:t> </a:t>
                      </a:r>
                      <a:r>
                        <a:rPr lang="en-US" altLang="ja-JP" sz="1000" kern="1200" baseline="0" dirty="0" smtClean="0">
                          <a:effectLst/>
                        </a:rPr>
                        <a:t>P &lt; 0.01</a:t>
                      </a:r>
                      <a:r>
                        <a:rPr lang="en-US" altLang="ja-JP" sz="1000" kern="1200" baseline="30000" dirty="0" smtClean="0">
                          <a:effectLst/>
                        </a:rPr>
                        <a:t>a</a:t>
                      </a:r>
                      <a:endParaRPr lang="ja-JP" altLang="ja-JP" sz="10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18.5 ± 5.7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15.5 ± 6.4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IL-9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45.4 ± 118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45.9 ± 132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9.8 ± 5.2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9.6 ± 7.8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IL-10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270 ± 1088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231 ± 923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5.9 ± 2.2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4.1 ± 2.3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IL-12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1265 ± 5017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1042 ± 4243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32 ± 15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31 ± 25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IL-13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28 ± 83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29 ± 94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n.s.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9.0 ± 3.7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8.2 ± 3.8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IL-17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90 ± 97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91 ± 159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n.s.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77 ± 68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70 ± 56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effectLst/>
                        </a:rPr>
                        <a:t>CCL-2 (MCP-1)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65 ± 189</a:t>
                      </a:r>
                      <a:r>
                        <a:rPr lang="en-US" sz="1000" kern="1200" baseline="30000">
                          <a:effectLst/>
                        </a:rPr>
                        <a:t> a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57 ± 186</a:t>
                      </a:r>
                      <a:r>
                        <a:rPr lang="en-US" sz="1000" kern="1200" baseline="30000">
                          <a:effectLst/>
                        </a:rPr>
                        <a:t> a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200" baseline="30000" dirty="0" smtClean="0">
                          <a:effectLst/>
                        </a:rPr>
                        <a:t> </a:t>
                      </a:r>
                      <a:r>
                        <a:rPr lang="en-US" altLang="ja-JP" sz="1000" kern="1200" baseline="0" dirty="0" smtClean="0">
                          <a:effectLst/>
                        </a:rPr>
                        <a:t>P &lt; 0.01</a:t>
                      </a:r>
                      <a:r>
                        <a:rPr lang="en-US" altLang="ja-JP" sz="1000" kern="1200" baseline="30000" dirty="0" smtClean="0">
                          <a:effectLst/>
                        </a:rPr>
                        <a:t>a</a:t>
                      </a:r>
                      <a:endParaRPr lang="ja-JP" altLang="ja-JP" sz="10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21 ± 6.9</a:t>
                      </a:r>
                      <a:r>
                        <a:rPr lang="en-US" sz="1000" kern="1200" baseline="30000" dirty="0">
                          <a:effectLst/>
                        </a:rPr>
                        <a:t> a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15 ± 7.4</a:t>
                      </a:r>
                      <a:r>
                        <a:rPr lang="en-US" sz="1000" kern="1200" baseline="30000">
                          <a:effectLst/>
                        </a:rPr>
                        <a:t> a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CCL-3 (MIP-1</a:t>
                      </a:r>
                      <a:r>
                        <a:rPr lang="el-GR" sz="1000" kern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1000" kern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)</a:t>
                      </a:r>
                      <a:endParaRPr lang="ja-JP" sz="1000" kern="100" dirty="0"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9.6 ± 9.3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8.8 ± 10.3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n.s.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7.7 ± 5.2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6.4 ± 4.7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effectLst/>
                          <a:latin typeface="+mn-lt"/>
                        </a:rPr>
                        <a:t>CCL-4 (MIP-1</a:t>
                      </a:r>
                      <a:r>
                        <a:rPr lang="el-GR" sz="1000" kern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β</a:t>
                      </a:r>
                      <a:r>
                        <a:rPr lang="en-US" sz="1000" kern="0" dirty="0" smtClean="0">
                          <a:effectLst/>
                          <a:latin typeface="+mn-lt"/>
                        </a:rPr>
                        <a:t>)</a:t>
                      </a:r>
                      <a:endParaRPr lang="ja-JP" sz="1000" kern="100" dirty="0"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124 ± 9.3</a:t>
                      </a:r>
                      <a:r>
                        <a:rPr lang="en-US" sz="1000" kern="1200" baseline="30000">
                          <a:effectLst/>
                        </a:rPr>
                        <a:t> a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97 ± 45</a:t>
                      </a:r>
                      <a:r>
                        <a:rPr lang="en-US" sz="1000" kern="1200" baseline="30000">
                          <a:effectLst/>
                        </a:rPr>
                        <a:t> a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200" baseline="0" dirty="0" smtClean="0">
                          <a:effectLst/>
                        </a:rPr>
                        <a:t>P &lt; 0.05</a:t>
                      </a:r>
                      <a:r>
                        <a:rPr lang="en-US" altLang="ja-JP" sz="1000" kern="1200" baseline="30000" dirty="0" smtClean="0">
                          <a:effectLst/>
                        </a:rPr>
                        <a:t>a</a:t>
                      </a:r>
                      <a:endParaRPr lang="ja-JP" altLang="ja-JP" sz="10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116 ± 44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93 ± 45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effectLst/>
                        </a:rPr>
                        <a:t>CCL-5 (RANTES)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7075 ± 535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7244 ± 2247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n.s.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7427 ± 769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7047 ± 2436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effectLst/>
                        </a:rPr>
                        <a:t>CCL-11 (</a:t>
                      </a:r>
                      <a:r>
                        <a:rPr lang="en-US" sz="1000" kern="0" dirty="0" err="1" smtClean="0">
                          <a:effectLst/>
                        </a:rPr>
                        <a:t>Eotaxin</a:t>
                      </a:r>
                      <a:r>
                        <a:rPr lang="en-US" sz="1000" kern="0" dirty="0" smtClean="0">
                          <a:effectLst/>
                        </a:rPr>
                        <a:t>)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66 ± 41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73 ± 43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n.s.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71 ± 40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72 ± 46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smtClean="0">
                          <a:effectLst/>
                        </a:rPr>
                        <a:t>CXCL10 (IP-10)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588 ± 151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698 ± 460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n.s.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613 ± 270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592 ± 233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FGF basic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57 ± 52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52 ± 65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n.s.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51 ± 41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43 ± 41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0" dirty="0" smtClean="0">
                          <a:effectLst/>
                        </a:rPr>
                        <a:t>G-CSF</a:t>
                      </a:r>
                      <a:endParaRPr lang="ja-JP" altLang="ja-JP" sz="10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82 ± 150</a:t>
                      </a:r>
                      <a:r>
                        <a:rPr lang="en-US" sz="1000" kern="1200" baseline="30000">
                          <a:effectLst/>
                        </a:rPr>
                        <a:t> a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64 ± 139</a:t>
                      </a:r>
                      <a:r>
                        <a:rPr lang="en-US" sz="1000" kern="1200" baseline="30000">
                          <a:effectLst/>
                        </a:rPr>
                        <a:t> a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200" baseline="0" dirty="0" smtClean="0">
                          <a:effectLst/>
                        </a:rPr>
                        <a:t>P &lt; 0.05</a:t>
                      </a:r>
                      <a:r>
                        <a:rPr lang="en-US" altLang="ja-JP" sz="1000" kern="1200" baseline="30000" dirty="0" smtClean="0">
                          <a:effectLst/>
                        </a:rPr>
                        <a:t>a</a:t>
                      </a:r>
                      <a:endParaRPr lang="ja-JP" altLang="ja-JP" sz="10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48 ± 22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37 ± 32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GM-CSF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36 ± 70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45 ± 95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n.s.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19 ± 28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22 ± 33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IFN-γ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95 ± 200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89 ± 218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n.s.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42 ±15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34 ±14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PDGF-bb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1569 ± 684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1376 ± 659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n.s.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1654 ± 571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1523 ± 686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TNF-α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65 ± 147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63 ± 161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n.s.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23 ± 6.3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20 ± 8.1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89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0">
                          <a:effectLst/>
                        </a:rPr>
                        <a:t>VEGF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66 ± 54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64 ± 55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57 ± 36</a:t>
                      </a:r>
                      <a:endParaRPr lang="ja-JP" sz="1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874" marR="1874" marT="18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56 ± 46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effectLst/>
                        </a:rPr>
                        <a:t>n.s</a:t>
                      </a:r>
                      <a:r>
                        <a:rPr lang="en-US" sz="1000" kern="1200" dirty="0">
                          <a:effectLst/>
                        </a:rPr>
                        <a:t>.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1612860" y="5642667"/>
            <a:ext cx="60601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i="1" baseline="30000" dirty="0"/>
              <a:t>a</a:t>
            </a:r>
            <a:r>
              <a:rPr lang="en-US" altLang="ja-JP" sz="1200" dirty="0"/>
              <a:t> Significance (p &lt;0.01, </a:t>
            </a:r>
            <a:r>
              <a:rPr lang="en-US" altLang="ja-JP" sz="1200" dirty="0" smtClean="0"/>
              <a:t>p&lt;</a:t>
            </a:r>
            <a:r>
              <a:rPr lang="en-US" altLang="ja-JP" sz="1200" dirty="0"/>
              <a:t>0.05, </a:t>
            </a:r>
            <a:r>
              <a:rPr lang="en-US" altLang="ja-JP" sz="1200" dirty="0" err="1"/>
              <a:t>n.s</a:t>
            </a:r>
            <a:r>
              <a:rPr lang="en-US" altLang="ja-JP" sz="1200" dirty="0"/>
              <a:t>. </a:t>
            </a:r>
            <a:r>
              <a:rPr lang="en-US" altLang="ja-JP" sz="1200" u="sng" dirty="0"/>
              <a:t>n</a:t>
            </a:r>
            <a:r>
              <a:rPr lang="en-US" altLang="ja-JP" sz="1200" dirty="0"/>
              <a:t>ot </a:t>
            </a:r>
            <a:r>
              <a:rPr lang="en-US" altLang="ja-JP" sz="1200" u="sng" dirty="0"/>
              <a:t>s</a:t>
            </a:r>
            <a:r>
              <a:rPr lang="en-US" altLang="ja-JP" sz="1200" dirty="0"/>
              <a:t>ignificant) was determined by a post-hoc test, FDR-BM </a:t>
            </a:r>
            <a:r>
              <a:rPr lang="en-US" altLang="ja-JP" sz="1200" dirty="0" smtClean="0"/>
              <a:t>methods by </a:t>
            </a:r>
            <a:r>
              <a:rPr lang="en-US" altLang="ja-JP" sz="1200" dirty="0" err="1" smtClean="0">
                <a:ea typeface="ＭＳ 明朝" panose="02020609040205080304" pitchFamily="17" charset="-128"/>
              </a:rPr>
              <a:t>Benjamini</a:t>
            </a:r>
            <a:r>
              <a:rPr lang="en-US" altLang="ja-JP" sz="1200" dirty="0" smtClean="0">
                <a:ea typeface="ＭＳ 明朝" panose="02020609040205080304" pitchFamily="17" charset="-128"/>
              </a:rPr>
              <a:t> </a:t>
            </a:r>
            <a:r>
              <a:rPr lang="en-US" altLang="ja-JP" sz="1200" dirty="0">
                <a:ea typeface="ＭＳ 明朝" panose="02020609040205080304" pitchFamily="17" charset="-128"/>
              </a:rPr>
              <a:t>and </a:t>
            </a:r>
            <a:r>
              <a:rPr lang="en-US" altLang="ja-JP" sz="1200" dirty="0" smtClean="0">
                <a:ea typeface="ＭＳ 明朝" panose="02020609040205080304" pitchFamily="17" charset="-128"/>
              </a:rPr>
              <a:t>Hochberg [24]</a:t>
            </a:r>
            <a:r>
              <a:rPr lang="en-US" altLang="ja-JP" sz="1200" dirty="0" smtClean="0"/>
              <a:t>, </a:t>
            </a:r>
            <a:r>
              <a:rPr lang="en-US" altLang="ja-JP" sz="1200" dirty="0"/>
              <a:t>after two-way repeated ANOVA. No significance was detected after interaction analysis by a two-way repeated ANOVA test</a:t>
            </a:r>
            <a:r>
              <a:rPr lang="en-US" altLang="ja-JP" sz="1200" dirty="0" smtClean="0"/>
              <a:t>.</a:t>
            </a:r>
            <a:endParaRPr lang="en-US" altLang="ja-JP" sz="1200" i="1" baseline="30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56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08071" y="1244015"/>
            <a:ext cx="8735929" cy="5066170"/>
            <a:chOff x="408071" y="1244015"/>
            <a:chExt cx="8735929" cy="5066170"/>
          </a:xfrm>
        </p:grpSpPr>
        <p:pic>
          <p:nvPicPr>
            <p:cNvPr id="1026" name="37C1A453-12CB-4189-9066-52AC66C138FA" descr="1412950B-8106-4F32-AF11-98101EA520D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71" y="1244015"/>
              <a:ext cx="8735929" cy="2674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2"/>
            <p:cNvSpPr>
              <a:spLocks noChangeArrowheads="1"/>
            </p:cNvSpPr>
            <p:nvPr/>
          </p:nvSpPr>
          <p:spPr bwMode="auto">
            <a:xfrm>
              <a:off x="585092" y="3447863"/>
              <a:ext cx="7914851" cy="2862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dirty="0" smtClean="0">
                  <a:ea typeface="ＭＳ 明朝" panose="02020609040205080304" pitchFamily="17" charset="-128"/>
                  <a:cs typeface="Times New Roman" panose="02020603050405020304" pitchFamily="18" charset="0"/>
                </a:rPr>
                <a:t>Supplementary Figure 1. Heat </a:t>
              </a:r>
              <a:r>
                <a:rPr kumimoji="0" lang="en-US" altLang="ja-JP" dirty="0">
                  <a:ea typeface="ＭＳ 明朝" panose="02020609040205080304" pitchFamily="17" charset="-128"/>
                  <a:cs typeface="Times New Roman" panose="02020603050405020304" pitchFamily="18" charset="0"/>
                </a:rPr>
                <a:t>map of the differentially expressed </a:t>
              </a:r>
              <a:r>
                <a:rPr kumimoji="0" lang="en-US" altLang="ja-JP" dirty="0" smtClean="0">
                  <a:ea typeface="ＭＳ 明朝" panose="02020609040205080304" pitchFamily="17" charset="-128"/>
                  <a:cs typeface="Times New Roman" panose="02020603050405020304" pitchFamily="18" charset="0"/>
                </a:rPr>
                <a:t>genes</a:t>
              </a:r>
              <a:r>
                <a:rPr kumimoji="0" lang="ja-JP" altLang="en-US" dirty="0">
                  <a:ea typeface="ＭＳ 明朝" panose="02020609040205080304" pitchFamily="17" charset="-128"/>
                  <a:cs typeface="Times New Roman" panose="02020603050405020304" pitchFamily="18" charset="0"/>
                </a:rPr>
                <a:t> </a:t>
              </a:r>
              <a:r>
                <a:rPr kumimoji="0" lang="en-US" altLang="ja-JP" dirty="0" smtClean="0">
                  <a:ea typeface="ＭＳ 明朝" panose="02020609040205080304" pitchFamily="17" charset="-128"/>
                  <a:cs typeface="Times New Roman" panose="02020603050405020304" pitchFamily="18" charset="0"/>
                </a:rPr>
                <a:t>between the two groups.</a:t>
              </a:r>
              <a:endParaRPr kumimoji="0" lang="en-US" altLang="ja-JP" dirty="0"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dirty="0" smtClean="0">
                  <a:ea typeface="ＭＳ 明朝" panose="02020609040205080304" pitchFamily="17" charset="-128"/>
                  <a:cs typeface="Times New Roman" panose="02020603050405020304" pitchFamily="18" charset="0"/>
                </a:rPr>
                <a:t>     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400" dirty="0"/>
                <a:t>Microarray analyses were performed on a Whole Human Genome oligo DNA Microarray Ver2.0 (Agilent Technologies, Inc., CA, USA). The heat map was generated by MeV </a:t>
              </a:r>
              <a:r>
                <a:rPr lang="en-US" altLang="ja-JP" sz="1400" dirty="0" smtClean="0"/>
                <a:t>software [28]. </a:t>
              </a:r>
              <a:r>
                <a:rPr lang="en-US" altLang="ja-JP" sz="1400" dirty="0"/>
                <a:t>We used a hierarchical clustering (HCL) method to sort the genes. Labels at the top (e.g., “A_P1_X12”) indicate each volunteer. Due to low RNA quality, we eliminated one RNA sample from the ACS group; therefore, we analyzed 38 samples from the ACS (n=18) and placebo (n=20) groups. Color indicates the log fold change of each gene classified as encoding ‘inflammatory related’ (P&lt;0.01) between the baseline and follow-up time points. Green in the heat map indicates down-regulation; red indicates up-regulation. Three down-regulated (the ACS versus placebo) genes (IL17b, FGF22, and FGF18), and eight up-regulated genes (CREBBP, CFD, INPP5D, FADD, NLRP3, NOTCH2, PRKCZ, and MS4A2) were detected. </a:t>
              </a:r>
              <a:endParaRPr lang="en-US" altLang="ja-JP" sz="14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46030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5222</TotalTime>
  <Words>860</Words>
  <Application>Microsoft Office PowerPoint</Application>
  <PresentationFormat>On-screen Show (4:3)</PresentationFormat>
  <Paragraphs>215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テーマ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Hisatsune Lab</dc:creator>
  <cp:lastModifiedBy>SGML</cp:lastModifiedBy>
  <cp:revision>161</cp:revision>
  <cp:lastPrinted>2015-10-05T02:56:43Z</cp:lastPrinted>
  <dcterms:created xsi:type="dcterms:W3CDTF">2015-02-05T00:17:01Z</dcterms:created>
  <dcterms:modified xsi:type="dcterms:W3CDTF">2015-12-08T09:10:03Z</dcterms:modified>
</cp:coreProperties>
</file>