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75038" cy="2925763"/>
  <p:notesSz cx="6858000" cy="9144000"/>
  <p:defaultTextStyle>
    <a:defPPr>
      <a:defRPr lang="en-US"/>
    </a:defPPr>
    <a:lvl1pPr marL="0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3774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07548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11322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15096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18870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22644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26418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30192" algn="l" defTabSz="40754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1728" y="-20"/>
      </p:cViewPr>
      <p:guideLst>
        <p:guide orient="horz" pos="923"/>
        <p:guide pos="10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ad.mfroot.org\rchhome\users07\M116539\Al-Ahmadie\IH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PD-L1 IHC (E1L3N Clone) </a:t>
            </a:r>
          </a:p>
        </c:rich>
      </c:tx>
      <c:layout>
        <c:manualLayout>
          <c:xMode val="edge"/>
          <c:yMode val="edge"/>
          <c:x val="0.25879393008251134"/>
          <c:y val="3.225806451612903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039600994406105"/>
          <c:y val="0.13936351706036745"/>
          <c:w val="0.8190486495259478"/>
          <c:h val="0.74465660542432199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Sheet1!$G$89:$H$89</c:f>
                <c:numCache>
                  <c:formatCode>General</c:formatCode>
                  <c:ptCount val="2"/>
                  <c:pt idx="0">
                    <c:v>0</c:v>
                  </c:pt>
                  <c:pt idx="1">
                    <c:v>65.75</c:v>
                  </c:pt>
                </c:numCache>
              </c:numRef>
            </c:minus>
          </c:errBars>
          <c:cat>
            <c:strRef>
              <c:f>Sheet1!$G$83:$H$83</c:f>
              <c:strCache>
                <c:ptCount val="2"/>
                <c:pt idx="0">
                  <c:v>No PD-L1 Amplification</c:v>
                </c:pt>
                <c:pt idx="1">
                  <c:v>PD-L1 Amplification</c:v>
                </c:pt>
              </c:strCache>
            </c:strRef>
          </c:cat>
          <c:val>
            <c:numRef>
              <c:f>Sheet1!$G$84:$H$84</c:f>
              <c:numCache>
                <c:formatCode>General</c:formatCode>
                <c:ptCount val="2"/>
                <c:pt idx="0">
                  <c:v>0</c:v>
                </c:pt>
                <c:pt idx="1">
                  <c:v>78.75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Sheet1!$G$83:$H$83</c:f>
              <c:strCache>
                <c:ptCount val="2"/>
                <c:pt idx="0">
                  <c:v>No PD-L1 Amplification</c:v>
                </c:pt>
                <c:pt idx="1">
                  <c:v>PD-L1 Amplification</c:v>
                </c:pt>
              </c:strCache>
            </c:strRef>
          </c:cat>
          <c:val>
            <c:numRef>
              <c:f>Sheet1!$G$85:$H$85</c:f>
              <c:numCache>
                <c:formatCode>General</c:formatCode>
                <c:ptCount val="2"/>
                <c:pt idx="0">
                  <c:v>2</c:v>
                </c:pt>
                <c:pt idx="1">
                  <c:v>25.25</c:v>
                </c:pt>
              </c:numCache>
            </c:numRef>
          </c:val>
        </c:ser>
        <c:ser>
          <c:idx val="2"/>
          <c:order val="2"/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Sheet1!$G$88:$H$88</c:f>
                <c:numCache>
                  <c:formatCode>General</c:formatCode>
                  <c:ptCount val="2"/>
                  <c:pt idx="0">
                    <c:v>65</c:v>
                  </c:pt>
                  <c:pt idx="1">
                    <c:v>7.5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Sheet1!$G$83:$H$83</c:f>
              <c:strCache>
                <c:ptCount val="2"/>
                <c:pt idx="0">
                  <c:v>No PD-L1 Amplification</c:v>
                </c:pt>
                <c:pt idx="1">
                  <c:v>PD-L1 Amplification</c:v>
                </c:pt>
              </c:strCache>
            </c:strRef>
          </c:cat>
          <c:val>
            <c:numRef>
              <c:f>Sheet1!$G$86:$H$86</c:f>
              <c:numCache>
                <c:formatCode>General</c:formatCode>
                <c:ptCount val="2"/>
                <c:pt idx="0">
                  <c:v>3</c:v>
                </c:pt>
                <c:pt idx="1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756480"/>
        <c:axId val="143218176"/>
      </c:barChart>
      <c:catAx>
        <c:axId val="142756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218176"/>
        <c:crosses val="autoZero"/>
        <c:auto val="1"/>
        <c:lblAlgn val="ctr"/>
        <c:lblOffset val="100"/>
        <c:noMultiLvlLbl val="0"/>
      </c:catAx>
      <c:valAx>
        <c:axId val="1432181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>
                    <a:latin typeface="Arial" panose="020B0604020202020204" pitchFamily="34" charset="0"/>
                    <a:cs typeface="Arial" panose="020B0604020202020204" pitchFamily="34" charset="0"/>
                  </a:rPr>
                  <a:t>CPS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75648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28" y="908885"/>
            <a:ext cx="2953782" cy="6271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257" y="1657932"/>
            <a:ext cx="2432527" cy="7476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6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19402" y="117169"/>
            <a:ext cx="781884" cy="2496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754" y="117169"/>
            <a:ext cx="2287733" cy="2496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04" y="1880075"/>
            <a:ext cx="2953782" cy="581089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04" y="1240063"/>
            <a:ext cx="2953782" cy="64001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377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0754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1132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1509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188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2264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2641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3019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0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52" y="682680"/>
            <a:ext cx="1534808" cy="193086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478" y="682680"/>
            <a:ext cx="1534808" cy="193086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7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752" y="654912"/>
            <a:ext cx="1535412" cy="272936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3774" indent="0">
              <a:buNone/>
              <a:defRPr sz="900" b="1"/>
            </a:lvl2pPr>
            <a:lvl3pPr marL="407548" indent="0">
              <a:buNone/>
              <a:defRPr sz="800" b="1"/>
            </a:lvl3pPr>
            <a:lvl4pPr marL="611322" indent="0">
              <a:buNone/>
              <a:defRPr sz="700" b="1"/>
            </a:lvl4pPr>
            <a:lvl5pPr marL="815096" indent="0">
              <a:buNone/>
              <a:defRPr sz="700" b="1"/>
            </a:lvl5pPr>
            <a:lvl6pPr marL="1018870" indent="0">
              <a:buNone/>
              <a:defRPr sz="700" b="1"/>
            </a:lvl6pPr>
            <a:lvl7pPr marL="1222644" indent="0">
              <a:buNone/>
              <a:defRPr sz="700" b="1"/>
            </a:lvl7pPr>
            <a:lvl8pPr marL="1426418" indent="0">
              <a:buNone/>
              <a:defRPr sz="700" b="1"/>
            </a:lvl8pPr>
            <a:lvl9pPr marL="1630192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52" y="927847"/>
            <a:ext cx="1535412" cy="1685701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65276" y="654912"/>
            <a:ext cx="1536015" cy="272936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3774" indent="0">
              <a:buNone/>
              <a:defRPr sz="900" b="1"/>
            </a:lvl2pPr>
            <a:lvl3pPr marL="407548" indent="0">
              <a:buNone/>
              <a:defRPr sz="800" b="1"/>
            </a:lvl3pPr>
            <a:lvl4pPr marL="611322" indent="0">
              <a:buNone/>
              <a:defRPr sz="700" b="1"/>
            </a:lvl4pPr>
            <a:lvl5pPr marL="815096" indent="0">
              <a:buNone/>
              <a:defRPr sz="700" b="1"/>
            </a:lvl5pPr>
            <a:lvl6pPr marL="1018870" indent="0">
              <a:buNone/>
              <a:defRPr sz="700" b="1"/>
            </a:lvl6pPr>
            <a:lvl7pPr marL="1222644" indent="0">
              <a:buNone/>
              <a:defRPr sz="700" b="1"/>
            </a:lvl7pPr>
            <a:lvl8pPr marL="1426418" indent="0">
              <a:buNone/>
              <a:defRPr sz="700" b="1"/>
            </a:lvl8pPr>
            <a:lvl9pPr marL="1630192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65276" y="927847"/>
            <a:ext cx="1536015" cy="1685701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5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9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52" y="116490"/>
            <a:ext cx="1143264" cy="495754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648" y="116491"/>
            <a:ext cx="1942643" cy="249705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52" y="612245"/>
            <a:ext cx="1143264" cy="2001303"/>
          </a:xfrm>
        </p:spPr>
        <p:txBody>
          <a:bodyPr/>
          <a:lstStyle>
            <a:lvl1pPr marL="0" indent="0">
              <a:buNone/>
              <a:defRPr sz="600"/>
            </a:lvl1pPr>
            <a:lvl2pPr marL="203774" indent="0">
              <a:buNone/>
              <a:defRPr sz="500"/>
            </a:lvl2pPr>
            <a:lvl3pPr marL="407548" indent="0">
              <a:buNone/>
              <a:defRPr sz="400"/>
            </a:lvl3pPr>
            <a:lvl4pPr marL="611322" indent="0">
              <a:buNone/>
              <a:defRPr sz="400"/>
            </a:lvl4pPr>
            <a:lvl5pPr marL="815096" indent="0">
              <a:buNone/>
              <a:defRPr sz="400"/>
            </a:lvl5pPr>
            <a:lvl6pPr marL="1018870" indent="0">
              <a:buNone/>
              <a:defRPr sz="400"/>
            </a:lvl6pPr>
            <a:lvl7pPr marL="1222644" indent="0">
              <a:buNone/>
              <a:defRPr sz="400"/>
            </a:lvl7pPr>
            <a:lvl8pPr marL="1426418" indent="0">
              <a:buNone/>
              <a:defRPr sz="400"/>
            </a:lvl8pPr>
            <a:lvl9pPr marL="1630192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137" y="2048035"/>
            <a:ext cx="2085023" cy="241783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137" y="261421"/>
            <a:ext cx="2085023" cy="1755458"/>
          </a:xfrm>
        </p:spPr>
        <p:txBody>
          <a:bodyPr/>
          <a:lstStyle>
            <a:lvl1pPr marL="0" indent="0">
              <a:buNone/>
              <a:defRPr sz="1400"/>
            </a:lvl1pPr>
            <a:lvl2pPr marL="203774" indent="0">
              <a:buNone/>
              <a:defRPr sz="1200"/>
            </a:lvl2pPr>
            <a:lvl3pPr marL="407548" indent="0">
              <a:buNone/>
              <a:defRPr sz="1100"/>
            </a:lvl3pPr>
            <a:lvl4pPr marL="611322" indent="0">
              <a:buNone/>
              <a:defRPr sz="900"/>
            </a:lvl4pPr>
            <a:lvl5pPr marL="815096" indent="0">
              <a:buNone/>
              <a:defRPr sz="900"/>
            </a:lvl5pPr>
            <a:lvl6pPr marL="1018870" indent="0">
              <a:buNone/>
              <a:defRPr sz="900"/>
            </a:lvl6pPr>
            <a:lvl7pPr marL="1222644" indent="0">
              <a:buNone/>
              <a:defRPr sz="900"/>
            </a:lvl7pPr>
            <a:lvl8pPr marL="1426418" indent="0">
              <a:buNone/>
              <a:defRPr sz="900"/>
            </a:lvl8pPr>
            <a:lvl9pPr marL="1630192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137" y="2289817"/>
            <a:ext cx="2085023" cy="343372"/>
          </a:xfrm>
        </p:spPr>
        <p:txBody>
          <a:bodyPr/>
          <a:lstStyle>
            <a:lvl1pPr marL="0" indent="0">
              <a:buNone/>
              <a:defRPr sz="600"/>
            </a:lvl1pPr>
            <a:lvl2pPr marL="203774" indent="0">
              <a:buNone/>
              <a:defRPr sz="500"/>
            </a:lvl2pPr>
            <a:lvl3pPr marL="407548" indent="0">
              <a:buNone/>
              <a:defRPr sz="400"/>
            </a:lvl3pPr>
            <a:lvl4pPr marL="611322" indent="0">
              <a:buNone/>
              <a:defRPr sz="400"/>
            </a:lvl4pPr>
            <a:lvl5pPr marL="815096" indent="0">
              <a:buNone/>
              <a:defRPr sz="400"/>
            </a:lvl5pPr>
            <a:lvl6pPr marL="1018870" indent="0">
              <a:buNone/>
              <a:defRPr sz="400"/>
            </a:lvl6pPr>
            <a:lvl7pPr marL="1222644" indent="0">
              <a:buNone/>
              <a:defRPr sz="400"/>
            </a:lvl7pPr>
            <a:lvl8pPr marL="1426418" indent="0">
              <a:buNone/>
              <a:defRPr sz="400"/>
            </a:lvl8pPr>
            <a:lvl9pPr marL="1630192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1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752" y="117168"/>
            <a:ext cx="3127534" cy="487627"/>
          </a:xfrm>
          <a:prstGeom prst="rect">
            <a:avLst/>
          </a:prstGeom>
        </p:spPr>
        <p:txBody>
          <a:bodyPr vert="horz" lIns="40755" tIns="20377" rIns="40755" bIns="203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752" y="682680"/>
            <a:ext cx="3127534" cy="1930868"/>
          </a:xfrm>
          <a:prstGeom prst="rect">
            <a:avLst/>
          </a:prstGeom>
        </p:spPr>
        <p:txBody>
          <a:bodyPr vert="horz" lIns="40755" tIns="20377" rIns="40755" bIns="20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752" y="2711750"/>
            <a:ext cx="810842" cy="155770"/>
          </a:xfrm>
          <a:prstGeom prst="rect">
            <a:avLst/>
          </a:prstGeom>
        </p:spPr>
        <p:txBody>
          <a:bodyPr vert="horz" lIns="40755" tIns="20377" rIns="40755" bIns="20377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C386-5DDE-4160-BC93-C7CD64DB751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7306" y="2711750"/>
            <a:ext cx="1100429" cy="155770"/>
          </a:xfrm>
          <a:prstGeom prst="rect">
            <a:avLst/>
          </a:prstGeom>
        </p:spPr>
        <p:txBody>
          <a:bodyPr vert="horz" lIns="40755" tIns="20377" rIns="40755" bIns="20377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90444" y="2711750"/>
            <a:ext cx="810842" cy="155770"/>
          </a:xfrm>
          <a:prstGeom prst="rect">
            <a:avLst/>
          </a:prstGeom>
        </p:spPr>
        <p:txBody>
          <a:bodyPr vert="horz" lIns="40755" tIns="20377" rIns="40755" bIns="20377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1F68-D41F-4611-AEAC-AE458DF00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48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1" indent="-152831" algn="l" defTabSz="40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33" indent="-127359" algn="l" defTabSz="407548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35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09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983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57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31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05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079" indent="-101887" algn="l" defTabSz="40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4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48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22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15096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70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44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18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192" algn="l" defTabSz="407548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376290"/>
              </p:ext>
            </p:extLst>
          </p:nvPr>
        </p:nvGraphicFramePr>
        <p:xfrm>
          <a:off x="-1" y="0"/>
          <a:ext cx="347503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2829" y="431682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***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7406D86-5ED5-4254-9A37-8B1C930231AC}"/>
              </a:ext>
            </a:extLst>
          </p:cNvPr>
          <p:cNvSpPr/>
          <p:nvPr/>
        </p:nvSpPr>
        <p:spPr>
          <a:xfrm>
            <a:off x="0" y="2327200"/>
            <a:ext cx="347503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Figure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PD-L1 Immunohistochemistry (E1L3N clone).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 PD-L1 immunohistochemistry results (CPS) scores have been depicted for 9p24.1 amplified (n=8) and non-amplified cases (n=74).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4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Sounak, M.B.B.S., Ph.D.</dc:creator>
  <cp:lastModifiedBy>Gupta, Sounak, M.B.B.S., Ph.D.</cp:lastModifiedBy>
  <cp:revision>2</cp:revision>
  <dcterms:created xsi:type="dcterms:W3CDTF">2020-01-06T18:11:53Z</dcterms:created>
  <dcterms:modified xsi:type="dcterms:W3CDTF">2020-03-31T11:57:27Z</dcterms:modified>
</cp:coreProperties>
</file>