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73152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58" d="100"/>
          <a:sy n="58" d="100"/>
        </p:scale>
        <p:origin x="-3720" y="-1386"/>
      </p:cViewPr>
      <p:guideLst>
        <p:guide orient="horz" pos="273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21660"/>
            <a:ext cx="6217920" cy="30242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62581"/>
            <a:ext cx="5486400" cy="2097299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3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62492"/>
            <a:ext cx="1577340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62492"/>
            <a:ext cx="464058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165670"/>
            <a:ext cx="6309360" cy="361346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5813322"/>
            <a:ext cx="6309360" cy="190023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312458"/>
            <a:ext cx="310896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312458"/>
            <a:ext cx="310896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62494"/>
            <a:ext cx="6309360" cy="1679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129473"/>
            <a:ext cx="3094672" cy="104362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173095"/>
            <a:ext cx="3094672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129473"/>
            <a:ext cx="3109913" cy="104362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173095"/>
            <a:ext cx="3109913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1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79120"/>
            <a:ext cx="2359342" cy="20269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250740"/>
            <a:ext cx="3703320" cy="6173258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606040"/>
            <a:ext cx="2359342" cy="482801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79120"/>
            <a:ext cx="2359342" cy="20269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250740"/>
            <a:ext cx="3703320" cy="6173258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606040"/>
            <a:ext cx="2359342" cy="482801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62494"/>
            <a:ext cx="6309360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312458"/>
            <a:ext cx="630936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051378"/>
            <a:ext cx="16459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8BE9-D1EA-450A-A67D-AE65809AD76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051378"/>
            <a:ext cx="24688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051378"/>
            <a:ext cx="16459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817D-53F2-4442-A1DB-B2036658C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C1674D51-77E9-4D1D-9FE0-70C31DF2C925}"/>
              </a:ext>
            </a:extLst>
          </p:cNvPr>
          <p:cNvGrpSpPr/>
          <p:nvPr/>
        </p:nvGrpSpPr>
        <p:grpSpPr>
          <a:xfrm>
            <a:off x="0" y="0"/>
            <a:ext cx="7468515" cy="7585705"/>
            <a:chOff x="-3963" y="0"/>
            <a:chExt cx="7468515" cy="7585705"/>
          </a:xfrm>
        </p:grpSpPr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467762AE-8EBC-4C0B-8D00-1618A6D51697}"/>
                </a:ext>
              </a:extLst>
            </p:cNvPr>
            <p:cNvGrpSpPr/>
            <p:nvPr/>
          </p:nvGrpSpPr>
          <p:grpSpPr>
            <a:xfrm>
              <a:off x="0" y="0"/>
              <a:ext cx="7464552" cy="2470254"/>
              <a:chOff x="0" y="2514440"/>
              <a:chExt cx="7464552" cy="2470254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FB4EBAE4-3A6A-4B3E-A03D-6F05CD8D6448}"/>
                  </a:ext>
                </a:extLst>
              </p:cNvPr>
              <p:cNvSpPr txBox="1"/>
              <p:nvPr/>
            </p:nvSpPr>
            <p:spPr>
              <a:xfrm>
                <a:off x="0" y="251444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CA76C838-6270-4B56-85E9-617D2B139536}"/>
                  </a:ext>
                </a:extLst>
              </p:cNvPr>
              <p:cNvGrpSpPr/>
              <p:nvPr/>
            </p:nvGrpSpPr>
            <p:grpSpPr>
              <a:xfrm>
                <a:off x="356050" y="2596373"/>
                <a:ext cx="6959150" cy="2388321"/>
                <a:chOff x="1564105" y="609601"/>
                <a:chExt cx="8815136" cy="3713622"/>
              </a:xfrm>
            </p:grpSpPr>
            <p:pic>
              <p:nvPicPr>
                <p:cNvPr id="111" name="Picture 110">
                  <a:extLst>
                    <a:ext uri="{FF2B5EF4-FFF2-40B4-BE49-F238E27FC236}">
                      <a16:creationId xmlns="" xmlns:a16="http://schemas.microsoft.com/office/drawing/2014/main" id="{98B58A03-B3FF-420D-91A1-9D6EC7123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</a:extLst>
                </a:blip>
                <a:srcRect l="3218" b="4533"/>
                <a:stretch/>
              </p:blipFill>
              <p:spPr>
                <a:xfrm>
                  <a:off x="1564105" y="609601"/>
                  <a:ext cx="8815136" cy="3713622"/>
                </a:xfrm>
                <a:prstGeom prst="rect">
                  <a:avLst/>
                </a:prstGeom>
              </p:spPr>
            </p:pic>
            <p:sp>
              <p:nvSpPr>
                <p:cNvPr id="112" name="Rectangle: Rounded Corners 111">
                  <a:extLst>
                    <a:ext uri="{FF2B5EF4-FFF2-40B4-BE49-F238E27FC236}">
                      <a16:creationId xmlns="" xmlns:a16="http://schemas.microsoft.com/office/drawing/2014/main" id="{85708798-827B-40DC-93BC-164044EBF1C9}"/>
                    </a:ext>
                  </a:extLst>
                </p:cNvPr>
                <p:cNvSpPr/>
                <p:nvPr/>
              </p:nvSpPr>
              <p:spPr>
                <a:xfrm>
                  <a:off x="5309937" y="1564105"/>
                  <a:ext cx="433137" cy="505327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="" xmlns:a16="http://schemas.microsoft.com/office/drawing/2014/main" id="{ECD371A4-DF02-439E-B02B-74CDEABC2859}"/>
                    </a:ext>
                  </a:extLst>
                </p:cNvPr>
                <p:cNvSpPr txBox="1"/>
                <p:nvPr/>
              </p:nvSpPr>
              <p:spPr>
                <a:xfrm>
                  <a:off x="5169997" y="938729"/>
                  <a:ext cx="42832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3.4 Fold Change (</a:t>
                  </a:r>
                  <a:r>
                    <a:rPr lang="en-US" sz="1200" b="1" i="1" dirty="0"/>
                    <a:t>JAK2/PD-L1</a:t>
                  </a:r>
                  <a:r>
                    <a:rPr lang="en-US" sz="1200" b="1" dirty="0"/>
                    <a:t>)</a:t>
                  </a:r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6D3D91D0-5706-49C0-B2DC-0B27E3749670}"/>
                  </a:ext>
                </a:extLst>
              </p:cNvPr>
              <p:cNvSpPr txBox="1"/>
              <p:nvPr/>
            </p:nvSpPr>
            <p:spPr>
              <a:xfrm rot="16200000">
                <a:off x="-635780" y="3631006"/>
                <a:ext cx="1828800" cy="431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Log2 Tumor/Normal Ratio (</a:t>
                </a:r>
                <a:r>
                  <a:rPr lang="en-US" sz="8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Amplifications in Red</a:t>
                </a:r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29A82861-A878-4FF9-9EAA-9640EB831954}"/>
                  </a:ext>
                </a:extLst>
              </p:cNvPr>
              <p:cNvSpPr txBox="1"/>
              <p:nvPr/>
            </p:nvSpPr>
            <p:spPr>
              <a:xfrm>
                <a:off x="1360374" y="4695723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99E76E20-56EF-437C-B51B-5222A38AA365}"/>
                  </a:ext>
                </a:extLst>
              </p:cNvPr>
              <p:cNvSpPr txBox="1"/>
              <p:nvPr/>
            </p:nvSpPr>
            <p:spPr>
              <a:xfrm>
                <a:off x="2476179" y="4695082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BC43E8BC-C769-44AC-8FD3-342BF64BF6CF}"/>
                  </a:ext>
                </a:extLst>
              </p:cNvPr>
              <p:cNvSpPr txBox="1"/>
              <p:nvPr/>
            </p:nvSpPr>
            <p:spPr>
              <a:xfrm>
                <a:off x="2112789" y="4696218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B6AC919F-112E-4A54-A8BA-3FC20B22FF2F}"/>
                  </a:ext>
                </a:extLst>
              </p:cNvPr>
              <p:cNvSpPr txBox="1"/>
              <p:nvPr/>
            </p:nvSpPr>
            <p:spPr>
              <a:xfrm>
                <a:off x="2816314" y="4695082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77E78100-1D81-4481-9B42-79054B45BC5A}"/>
                  </a:ext>
                </a:extLst>
              </p:cNvPr>
              <p:cNvSpPr txBox="1"/>
              <p:nvPr/>
            </p:nvSpPr>
            <p:spPr>
              <a:xfrm>
                <a:off x="3288348" y="4695082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AE3F62A5-0E7A-41CA-89DD-89F4ACF860D9}"/>
                  </a:ext>
                </a:extLst>
              </p:cNvPr>
              <p:cNvSpPr txBox="1"/>
              <p:nvPr/>
            </p:nvSpPr>
            <p:spPr>
              <a:xfrm>
                <a:off x="3674205" y="4692380"/>
                <a:ext cx="7561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8BA0A2BA-B946-4500-B624-524E42DDE0C1}"/>
                  </a:ext>
                </a:extLst>
              </p:cNvPr>
              <p:cNvSpPr txBox="1"/>
              <p:nvPr/>
            </p:nvSpPr>
            <p:spPr>
              <a:xfrm>
                <a:off x="4131140" y="4692380"/>
                <a:ext cx="767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12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D3538060-43D5-4414-9910-06047ED07CB3}"/>
                  </a:ext>
                </a:extLst>
              </p:cNvPr>
              <p:cNvSpPr txBox="1"/>
              <p:nvPr/>
            </p:nvSpPr>
            <p:spPr>
              <a:xfrm>
                <a:off x="5011241" y="4692380"/>
                <a:ext cx="767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06E3159-6330-41F3-B1D1-1D97B0238385}"/>
                  </a:ext>
                </a:extLst>
              </p:cNvPr>
              <p:cNvSpPr txBox="1"/>
              <p:nvPr/>
            </p:nvSpPr>
            <p:spPr>
              <a:xfrm>
                <a:off x="1741351" y="4694947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AF5D8535-1BA1-4A64-9013-4AD078A67019}"/>
                  </a:ext>
                </a:extLst>
              </p:cNvPr>
              <p:cNvSpPr txBox="1"/>
              <p:nvPr/>
            </p:nvSpPr>
            <p:spPr>
              <a:xfrm>
                <a:off x="867797" y="4692380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1EA6F52C-0C4E-494C-98E4-D46C3AB00ED8}"/>
                  </a:ext>
                </a:extLst>
              </p:cNvPr>
              <p:cNvSpPr txBox="1"/>
              <p:nvPr/>
            </p:nvSpPr>
            <p:spPr>
              <a:xfrm>
                <a:off x="356050" y="4689998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E1720CE1-E264-4042-AE21-C08CE0291D43}"/>
                  </a:ext>
                </a:extLst>
              </p:cNvPr>
              <p:cNvSpPr txBox="1"/>
              <p:nvPr/>
            </p:nvSpPr>
            <p:spPr>
              <a:xfrm>
                <a:off x="5370141" y="4692380"/>
                <a:ext cx="767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17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6BF869EB-1CAD-4330-B434-27EBA5781D04}"/>
                  </a:ext>
                </a:extLst>
              </p:cNvPr>
              <p:cNvSpPr txBox="1"/>
              <p:nvPr/>
            </p:nvSpPr>
            <p:spPr>
              <a:xfrm>
                <a:off x="6696932" y="4692379"/>
                <a:ext cx="767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4151ED16-8ECA-4709-88CF-897DC3CE902B}"/>
                  </a:ext>
                </a:extLst>
              </p:cNvPr>
              <p:cNvSpPr txBox="1"/>
              <p:nvPr/>
            </p:nvSpPr>
            <p:spPr>
              <a:xfrm>
                <a:off x="5929285" y="4692380"/>
                <a:ext cx="7676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19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CEB26047-D2F3-4371-AFD4-6A76F6FC5519}"/>
                  </a:ext>
                </a:extLst>
              </p:cNvPr>
              <p:cNvSpPr txBox="1"/>
              <p:nvPr/>
            </p:nvSpPr>
            <p:spPr>
              <a:xfrm>
                <a:off x="3533052" y="4692380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C6A0685C-2B41-4481-8059-19F003467C36}"/>
                  </a:ext>
                </a:extLst>
              </p:cNvPr>
              <p:cNvSpPr txBox="1"/>
              <p:nvPr/>
            </p:nvSpPr>
            <p:spPr>
              <a:xfrm>
                <a:off x="4507047" y="4694762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13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C94D89BC-629C-4981-BD64-5402BD263077}"/>
                  </a:ext>
                </a:extLst>
              </p:cNvPr>
              <p:cNvSpPr txBox="1"/>
              <p:nvPr/>
            </p:nvSpPr>
            <p:spPr>
              <a:xfrm>
                <a:off x="4835179" y="4692372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E0E00A4A-E1F3-493C-97FB-57F7692D1095}"/>
                  </a:ext>
                </a:extLst>
              </p:cNvPr>
              <p:cNvSpPr txBox="1"/>
              <p:nvPr/>
            </p:nvSpPr>
            <p:spPr>
              <a:xfrm>
                <a:off x="6336719" y="4694753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0E9CFF6B-6BAE-4F7D-A120-A743971E2677}"/>
                  </a:ext>
                </a:extLst>
              </p:cNvPr>
              <p:cNvSpPr txBox="1"/>
              <p:nvPr/>
            </p:nvSpPr>
            <p:spPr>
              <a:xfrm>
                <a:off x="5713682" y="4692380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9008529E-3DA5-4237-AE26-AA102F21F576}"/>
                  </a:ext>
                </a:extLst>
              </p:cNvPr>
              <p:cNvSpPr txBox="1"/>
              <p:nvPr/>
            </p:nvSpPr>
            <p:spPr>
              <a:xfrm>
                <a:off x="3067472" y="4692380"/>
                <a:ext cx="6396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413C760C-965A-40D4-A190-8E5416E5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82366"/>
              <a:ext cx="3563154" cy="220333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522D3966-7689-493E-8B50-DD4BC8163B21}"/>
                </a:ext>
              </a:extLst>
            </p:cNvPr>
            <p:cNvSpPr txBox="1"/>
            <p:nvPr/>
          </p:nvSpPr>
          <p:spPr>
            <a:xfrm>
              <a:off x="0" y="53855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99FE1DAA-22C6-41F2-A7C7-F9201B09D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1" b="7580"/>
            <a:stretch/>
          </p:blipFill>
          <p:spPr>
            <a:xfrm>
              <a:off x="3744685" y="5382367"/>
              <a:ext cx="3568071" cy="220333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864326F6-E930-445A-8A57-FE4F948D2502}"/>
                </a:ext>
              </a:extLst>
            </p:cNvPr>
            <p:cNvSpPr txBox="1"/>
            <p:nvPr/>
          </p:nvSpPr>
          <p:spPr>
            <a:xfrm>
              <a:off x="3752048" y="53860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2F21B2C8-6244-4238-A6FA-2457B3EE9405}"/>
                </a:ext>
              </a:extLst>
            </p:cNvPr>
            <p:cNvSpPr txBox="1"/>
            <p:nvPr/>
          </p:nvSpPr>
          <p:spPr>
            <a:xfrm>
              <a:off x="2112789" y="7370261"/>
              <a:ext cx="1448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</a:t>
              </a:r>
              <a:r>
                <a:rPr lang="en-US" sz="8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Atezolizumab</a:t>
              </a:r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(Day 0)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B2C53F55-9498-49DD-91C9-6AFDA918A2AF}"/>
                </a:ext>
              </a:extLst>
            </p:cNvPr>
            <p:cNvSpPr txBox="1"/>
            <p:nvPr/>
          </p:nvSpPr>
          <p:spPr>
            <a:xfrm>
              <a:off x="5585422" y="7370261"/>
              <a:ext cx="17216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Post-</a:t>
              </a:r>
              <a:r>
                <a:rPr lang="en-US" sz="8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Atezolizumab</a:t>
              </a:r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(Day 1589)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AE041C47-B871-454C-BBE0-5025AE70B220}"/>
                </a:ext>
              </a:extLst>
            </p:cNvPr>
            <p:cNvSpPr/>
            <p:nvPr/>
          </p:nvSpPr>
          <p:spPr>
            <a:xfrm rot="20449901">
              <a:off x="2000058" y="6353175"/>
              <a:ext cx="204980" cy="485775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F36A11C8-1F7F-42ED-962D-9EF4A22057AF}"/>
                </a:ext>
              </a:extLst>
            </p:cNvPr>
            <p:cNvSpPr/>
            <p:nvPr/>
          </p:nvSpPr>
          <p:spPr>
            <a:xfrm rot="20449901">
              <a:off x="5692613" y="6353174"/>
              <a:ext cx="204980" cy="485775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27B6F056-90CD-45F6-AEC3-A91B109F0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0" r="1" b="28064"/>
            <a:stretch/>
          </p:blipFill>
          <p:spPr>
            <a:xfrm>
              <a:off x="3745640" y="2677541"/>
              <a:ext cx="3566160" cy="250104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C91A327B-8CE6-4597-8BAD-46DC203BD60E}"/>
                </a:ext>
              </a:extLst>
            </p:cNvPr>
            <p:cNvSpPr txBox="1"/>
            <p:nvPr/>
          </p:nvSpPr>
          <p:spPr>
            <a:xfrm>
              <a:off x="3747690" y="26824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DF9404A8-5ADA-457B-8EB3-90A01B379A1F}"/>
                </a:ext>
              </a:extLst>
            </p:cNvPr>
            <p:cNvSpPr txBox="1"/>
            <p:nvPr/>
          </p:nvSpPr>
          <p:spPr>
            <a:xfrm>
              <a:off x="6586917" y="4887469"/>
              <a:ext cx="728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PD-L1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41E50512-2E6B-43FD-AC32-09EA981F6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" r="18596" b="30957"/>
            <a:stretch/>
          </p:blipFill>
          <p:spPr>
            <a:xfrm>
              <a:off x="-535" y="2677541"/>
              <a:ext cx="3561452" cy="2510822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F0047C9-79D3-4321-BF68-3F61E03CE0A6}"/>
                </a:ext>
              </a:extLst>
            </p:cNvPr>
            <p:cNvSpPr txBox="1"/>
            <p:nvPr/>
          </p:nvSpPr>
          <p:spPr>
            <a:xfrm>
              <a:off x="-3963" y="267754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FC8A81A1-1FE3-44C6-AE72-906B76A71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4140" y="651907"/>
              <a:ext cx="2108250" cy="12801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87" name="Straight Arrow Connector 86">
              <a:extLst>
                <a:ext uri="{FF2B5EF4-FFF2-40B4-BE49-F238E27FC236}">
                  <a16:creationId xmlns="" xmlns:a16="http://schemas.microsoft.com/office/drawing/2014/main" id="{CBE1675F-C45F-43B1-BFAD-F97B89C72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5479" y="790978"/>
              <a:ext cx="221530" cy="2577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406D86-5ED5-4254-9A37-8B1C930231AC}"/>
              </a:ext>
            </a:extLst>
          </p:cNvPr>
          <p:cNvSpPr/>
          <p:nvPr/>
        </p:nvSpPr>
        <p:spPr>
          <a:xfrm>
            <a:off x="-45447" y="7584592"/>
            <a:ext cx="73646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</a:t>
            </a:r>
            <a:r>
              <a:rPr lang="en-US" sz="1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sz="1000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Number Assessment, Histopathology &amp; Imaging.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copy number plot (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Case 1) with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(Log2) tumor/normal ratios (y-axis) and corresponding chromosomes (x-axis) is displayed, with each blue dot representing an individual probe region. Amplified regions are shown in red and the inset shows a 6-fold gain based on the FACETS algorithm (chromosome 9, arrow indicates 9p24.1 amplicon). Representative histopathology (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PD-L1 IHC (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shown. Baseline CT imaging for this patient (Case 1) prior to initiation of immunotherapy (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at 1589 days of follow up (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representing stable pelvic disease is shown.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177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Sounak/Graduate Medical Education</dc:creator>
  <cp:lastModifiedBy>Gupta, Sounak, M.B.B.S., Ph.D.</cp:lastModifiedBy>
  <cp:revision>12</cp:revision>
  <dcterms:created xsi:type="dcterms:W3CDTF">2018-08-21T18:36:46Z</dcterms:created>
  <dcterms:modified xsi:type="dcterms:W3CDTF">2020-03-31T14:11:04Z</dcterms:modified>
</cp:coreProperties>
</file>